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93" r:id="rId3"/>
    <p:sldId id="294" r:id="rId4"/>
    <p:sldId id="256" r:id="rId5"/>
    <p:sldId id="257" r:id="rId6"/>
    <p:sldId id="289" r:id="rId7"/>
    <p:sldId id="288" r:id="rId8"/>
    <p:sldId id="292" r:id="rId9"/>
    <p:sldId id="283" r:id="rId10"/>
    <p:sldId id="277" r:id="rId11"/>
    <p:sldId id="278" r:id="rId12"/>
    <p:sldId id="279" r:id="rId13"/>
    <p:sldId id="281" r:id="rId14"/>
    <p:sldId id="295" r:id="rId15"/>
    <p:sldId id="296" r:id="rId16"/>
    <p:sldId id="261" r:id="rId17"/>
    <p:sldId id="262" r:id="rId18"/>
    <p:sldId id="263" r:id="rId19"/>
    <p:sldId id="264" r:id="rId20"/>
    <p:sldId id="265" r:id="rId21"/>
    <p:sldId id="260" r:id="rId22"/>
    <p:sldId id="266" r:id="rId23"/>
    <p:sldId id="267" r:id="rId24"/>
    <p:sldId id="268" r:id="rId25"/>
    <p:sldId id="269" r:id="rId26"/>
    <p:sldId id="270" r:id="rId27"/>
    <p:sldId id="271" r:id="rId28"/>
    <p:sldId id="272" r:id="rId29"/>
    <p:sldId id="273" r:id="rId30"/>
    <p:sldId id="274" r:id="rId31"/>
    <p:sldId id="297" r:id="rId32"/>
    <p:sldId id="275"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5" autoAdjust="0"/>
    <p:restoredTop sz="94660"/>
  </p:normalViewPr>
  <p:slideViewPr>
    <p:cSldViewPr>
      <p:cViewPr varScale="1">
        <p:scale>
          <a:sx n="72" d="100"/>
          <a:sy n="72" d="100"/>
        </p:scale>
        <p:origin x="-147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3281356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2717428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3705398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2280026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3968775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2619162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699384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1666181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3828511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1078987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10E9D5-D358-42D4-93CF-CD94F5DC949B}" type="datetimeFigureOut">
              <a:rPr lang="ru-RU" smtClean="0"/>
              <a:pPr/>
              <a:t>27.09.2017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4AF3186-1234-46CB-B660-2260E3634E66}" type="slidenum">
              <a:rPr lang="ru-RU" smtClean="0"/>
              <a:pPr/>
              <a:t>‹#›</a:t>
            </a:fld>
            <a:endParaRPr lang="ru-RU"/>
          </a:p>
        </p:txBody>
      </p:sp>
    </p:spTree>
    <p:extLst>
      <p:ext uri="{BB962C8B-B14F-4D97-AF65-F5344CB8AC3E}">
        <p14:creationId xmlns:p14="http://schemas.microsoft.com/office/powerpoint/2010/main" val="3086051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10E9D5-D358-42D4-93CF-CD94F5DC949B}" type="datetimeFigureOut">
              <a:rPr lang="ru-RU" smtClean="0"/>
              <a:pPr/>
              <a:t>27.09.2017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F3186-1234-46CB-B660-2260E3634E66}" type="slidenum">
              <a:rPr lang="ru-RU" smtClean="0"/>
              <a:pPr/>
              <a:t>‹#›</a:t>
            </a:fld>
            <a:endParaRPr lang="ru-RU"/>
          </a:p>
        </p:txBody>
      </p:sp>
    </p:spTree>
    <p:extLst>
      <p:ext uri="{BB962C8B-B14F-4D97-AF65-F5344CB8AC3E}">
        <p14:creationId xmlns:p14="http://schemas.microsoft.com/office/powerpoint/2010/main" val="1586063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nSpc>
                <a:spcPct val="115000"/>
              </a:lnSpc>
            </a:pPr>
            <a:r>
              <a:rPr lang="ru-RU" sz="3600" dirty="0">
                <a:ea typeface="Times New Roman"/>
                <a:cs typeface="Times New Roman"/>
              </a:rPr>
              <a:t/>
            </a:r>
            <a:br>
              <a:rPr lang="ru-RU" sz="3600" dirty="0">
                <a:ea typeface="Times New Roman"/>
                <a:cs typeface="Times New Roman"/>
              </a:rPr>
            </a:br>
            <a:endParaRPr lang="ru-RU" dirty="0"/>
          </a:p>
        </p:txBody>
      </p:sp>
      <p:sp>
        <p:nvSpPr>
          <p:cNvPr id="3" name="Объект 2"/>
          <p:cNvSpPr>
            <a:spLocks noGrp="1"/>
          </p:cNvSpPr>
          <p:nvPr>
            <p:ph idx="1"/>
          </p:nvPr>
        </p:nvSpPr>
        <p:spPr>
          <a:xfrm>
            <a:off x="467544" y="404664"/>
            <a:ext cx="8229600" cy="5721499"/>
          </a:xfrm>
        </p:spPr>
        <p:style>
          <a:lnRef idx="1">
            <a:schemeClr val="accent2"/>
          </a:lnRef>
          <a:fillRef idx="2">
            <a:schemeClr val="accent2"/>
          </a:fillRef>
          <a:effectRef idx="1">
            <a:schemeClr val="accent2"/>
          </a:effectRef>
          <a:fontRef idx="minor">
            <a:schemeClr val="dk1"/>
          </a:fontRef>
        </p:style>
        <p:txBody>
          <a:bodyPr/>
          <a:lstStyle/>
          <a:p>
            <a:pPr marL="0" indent="0" algn="ctr">
              <a:buNone/>
            </a:pPr>
            <a:endParaRPr lang="ru-RU" sz="4000" b="1" dirty="0" smtClean="0">
              <a:ea typeface="Times New Roman"/>
              <a:cs typeface="Calibri"/>
            </a:endParaRPr>
          </a:p>
          <a:p>
            <a:pPr marL="0" indent="0" algn="ctr">
              <a:buNone/>
            </a:pPr>
            <a:endParaRPr lang="ru-RU" sz="4000" b="1" dirty="0">
              <a:ea typeface="Times New Roman"/>
              <a:cs typeface="Calibri"/>
            </a:endParaRPr>
          </a:p>
          <a:p>
            <a:pPr marL="0" indent="0" algn="ctr">
              <a:buNone/>
            </a:pPr>
            <a:r>
              <a:rPr lang="ru-RU" sz="4000" b="1" dirty="0" smtClean="0">
                <a:ea typeface="Times New Roman"/>
                <a:cs typeface="Calibri"/>
              </a:rPr>
              <a:t>СОСТАВ РЕКВИЗИТОВ </a:t>
            </a:r>
          </a:p>
          <a:p>
            <a:pPr marL="0" indent="0" algn="ctr">
              <a:buNone/>
            </a:pPr>
            <a:r>
              <a:rPr lang="ru-RU" sz="4000" b="1" dirty="0" smtClean="0">
                <a:ea typeface="Times New Roman"/>
                <a:cs typeface="Calibri"/>
              </a:rPr>
              <a:t>ДОКУМЕНТОВ</a:t>
            </a:r>
            <a:endParaRPr lang="ru-RU" sz="4000" dirty="0"/>
          </a:p>
        </p:txBody>
      </p:sp>
    </p:spTree>
    <p:extLst>
      <p:ext uri="{BB962C8B-B14F-4D97-AF65-F5344CB8AC3E}">
        <p14:creationId xmlns:p14="http://schemas.microsoft.com/office/powerpoint/2010/main" val="3005458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88641"/>
            <a:ext cx="7988424" cy="1224136"/>
          </a:xfrm>
        </p:spPr>
        <p:style>
          <a:lnRef idx="1">
            <a:schemeClr val="accent2"/>
          </a:lnRef>
          <a:fillRef idx="2">
            <a:schemeClr val="accent2"/>
          </a:fillRef>
          <a:effectRef idx="1">
            <a:schemeClr val="accent2"/>
          </a:effectRef>
          <a:fontRef idx="minor">
            <a:schemeClr val="dk1"/>
          </a:fontRef>
        </p:style>
        <p:txBody>
          <a:bodyPr>
            <a:normAutofit fontScale="90000"/>
          </a:bodyPr>
          <a:lstStyle/>
          <a:p>
            <a:pPr lvl="0">
              <a:lnSpc>
                <a:spcPct val="115000"/>
              </a:lnSpc>
              <a:spcBef>
                <a:spcPct val="20000"/>
              </a:spcBef>
            </a:pPr>
            <a:r>
              <a:rPr lang="ru-RU" sz="3200" b="1" dirty="0" smtClean="0">
                <a:ea typeface="Times New Roman"/>
                <a:cs typeface="Calibri"/>
              </a:rPr>
              <a:t/>
            </a:r>
            <a:br>
              <a:rPr lang="ru-RU" sz="3200" b="1" dirty="0" smtClean="0">
                <a:ea typeface="Times New Roman"/>
                <a:cs typeface="Calibri"/>
              </a:rPr>
            </a:br>
            <a:r>
              <a:rPr lang="ru-RU" sz="3600" b="1" dirty="0" smtClean="0">
                <a:ea typeface="Times New Roman"/>
                <a:cs typeface="Calibri"/>
              </a:rPr>
              <a:t> </a:t>
            </a:r>
            <a:r>
              <a:rPr lang="ru-RU" sz="3100" b="1" dirty="0" smtClean="0">
                <a:solidFill>
                  <a:prstClr val="black"/>
                </a:solidFill>
                <a:ea typeface="Times New Roman"/>
                <a:cs typeface="Calibri"/>
              </a:rPr>
              <a:t>Образец бланка конкретного вида документа </a:t>
            </a:r>
            <a:r>
              <a:rPr lang="ru-RU" sz="3100" dirty="0">
                <a:solidFill>
                  <a:prstClr val="black"/>
                </a:solidFill>
                <a:ea typeface="Times New Roman"/>
                <a:cs typeface="Times New Roman"/>
              </a:rPr>
              <a:t/>
            </a:r>
            <a:br>
              <a:rPr lang="ru-RU" sz="3100" dirty="0">
                <a:solidFill>
                  <a:prstClr val="black"/>
                </a:solidFill>
                <a:ea typeface="Times New Roman"/>
                <a:cs typeface="Times New Roman"/>
              </a:rPr>
            </a:br>
            <a:r>
              <a:rPr lang="ru-RU" sz="3100" dirty="0">
                <a:ea typeface="Times New Roman"/>
                <a:cs typeface="Times New Roman"/>
              </a:rPr>
              <a:t/>
            </a:r>
            <a:br>
              <a:rPr lang="ru-RU" sz="3100" dirty="0">
                <a:ea typeface="Times New Roman"/>
                <a:cs typeface="Times New Roman"/>
              </a:rPr>
            </a:br>
            <a:endParaRPr lang="ru-RU" sz="3100" dirty="0"/>
          </a:p>
        </p:txBody>
      </p:sp>
      <p:sp>
        <p:nvSpPr>
          <p:cNvPr id="3" name="Подзаголовок 2"/>
          <p:cNvSpPr>
            <a:spLocks noGrp="1"/>
          </p:cNvSpPr>
          <p:nvPr>
            <p:ph type="subTitle" idx="1"/>
          </p:nvPr>
        </p:nvSpPr>
        <p:spPr>
          <a:xfrm>
            <a:off x="1403648" y="1556792"/>
            <a:ext cx="6400800" cy="3721968"/>
          </a:xfrm>
        </p:spPr>
        <p:txBody>
          <a:bodyPr>
            <a:normAutofit fontScale="25000" lnSpcReduction="20000"/>
          </a:bodyPr>
          <a:lstStyle/>
          <a:p>
            <a:pPr algn="just">
              <a:spcAft>
                <a:spcPts val="0"/>
              </a:spcAft>
            </a:pPr>
            <a:r>
              <a:rPr lang="ru-RU" dirty="0" smtClean="0">
                <a:effectLst/>
                <a:latin typeface="Courier New"/>
                <a:ea typeface="Times New Roman"/>
              </a:rPr>
              <a:t> </a:t>
            </a:r>
          </a:p>
          <a:p>
            <a:pPr algn="just">
              <a:spcAft>
                <a:spcPts val="0"/>
              </a:spcAft>
            </a:pPr>
            <a:r>
              <a:rPr lang="ru-RU" sz="5200" dirty="0" smtClean="0">
                <a:effectLst/>
                <a:latin typeface="Courier New"/>
                <a:ea typeface="Times New Roman"/>
              </a:rPr>
              <a:t>                                                                  </a:t>
            </a:r>
          </a:p>
          <a:p>
            <a:pPr algn="just">
              <a:spcAft>
                <a:spcPts val="0"/>
              </a:spcAft>
            </a:pPr>
            <a:r>
              <a:rPr lang="ru-RU" sz="5600" dirty="0" smtClean="0">
                <a:solidFill>
                  <a:schemeClr val="tx1"/>
                </a:solidFill>
                <a:effectLst/>
                <a:latin typeface="Courier New"/>
                <a:ea typeface="Times New Roman"/>
              </a:rPr>
              <a:t>                            РОСАРХИВ                             </a:t>
            </a:r>
          </a:p>
          <a:p>
            <a:pPr algn="just">
              <a:spcAft>
                <a:spcPts val="0"/>
              </a:spcAft>
            </a:pPr>
            <a:r>
              <a:rPr lang="ru-RU" sz="5600" dirty="0" smtClean="0">
                <a:solidFill>
                  <a:schemeClr val="tx1"/>
                </a:solidFill>
                <a:effectLst/>
                <a:latin typeface="Courier New"/>
                <a:ea typeface="Times New Roman"/>
              </a:rPr>
              <a:t>                    Государственное учреждение                    </a:t>
            </a:r>
          </a:p>
          <a:p>
            <a:pPr algn="just">
              <a:spcAft>
                <a:spcPts val="0"/>
              </a:spcAft>
            </a:pPr>
            <a:r>
              <a:rPr lang="ru-RU" sz="5600" dirty="0" smtClean="0">
                <a:solidFill>
                  <a:schemeClr val="tx1"/>
                </a:solidFill>
                <a:effectLst/>
                <a:latin typeface="Courier New"/>
                <a:ea typeface="Times New Roman"/>
              </a:rPr>
              <a:t>         Всероссийский научно-исследовательский  институт          </a:t>
            </a:r>
          </a:p>
          <a:p>
            <a:pPr algn="just">
              <a:spcAft>
                <a:spcPts val="0"/>
              </a:spcAft>
            </a:pPr>
            <a:r>
              <a:rPr lang="ru-RU" sz="5600" dirty="0" smtClean="0">
                <a:solidFill>
                  <a:schemeClr val="tx1"/>
                </a:solidFill>
                <a:effectLst/>
                <a:latin typeface="Courier New"/>
                <a:ea typeface="Times New Roman"/>
              </a:rPr>
              <a:t>                документоведения и архивного дела                 </a:t>
            </a:r>
          </a:p>
          <a:p>
            <a:pPr algn="just">
              <a:spcAft>
                <a:spcPts val="0"/>
              </a:spcAft>
            </a:pPr>
            <a:r>
              <a:rPr lang="ru-RU" sz="5600" dirty="0" smtClean="0">
                <a:solidFill>
                  <a:schemeClr val="tx1"/>
                </a:solidFill>
                <a:effectLst/>
                <a:latin typeface="Courier New"/>
                <a:ea typeface="Times New Roman"/>
              </a:rPr>
              <a:t>                            (ВНИИДАД)                             </a:t>
            </a:r>
          </a:p>
          <a:p>
            <a:pPr algn="just">
              <a:spcAft>
                <a:spcPts val="0"/>
              </a:spcAft>
            </a:pPr>
            <a:r>
              <a:rPr lang="ru-RU" sz="5600" dirty="0" smtClean="0">
                <a:solidFill>
                  <a:schemeClr val="tx1"/>
                </a:solidFill>
                <a:effectLst/>
                <a:latin typeface="Courier New"/>
                <a:ea typeface="Times New Roman"/>
              </a:rPr>
              <a:t>                                                                  </a:t>
            </a:r>
          </a:p>
          <a:p>
            <a:pPr algn="just">
              <a:spcAft>
                <a:spcPts val="0"/>
              </a:spcAft>
            </a:pPr>
            <a:r>
              <a:rPr lang="ru-RU" sz="5600" dirty="0" smtClean="0">
                <a:solidFill>
                  <a:schemeClr val="tx1"/>
                </a:solidFill>
                <a:effectLst/>
                <a:latin typeface="Courier New"/>
                <a:ea typeface="Times New Roman"/>
              </a:rPr>
              <a:t>      ________________                      N ____________        </a:t>
            </a:r>
          </a:p>
          <a:p>
            <a:pPr algn="just">
              <a:spcAft>
                <a:spcPts val="0"/>
              </a:spcAft>
            </a:pPr>
            <a:r>
              <a:rPr lang="ru-RU" sz="5600" dirty="0" smtClean="0">
                <a:solidFill>
                  <a:schemeClr val="tx1"/>
                </a:solidFill>
                <a:effectLst/>
                <a:latin typeface="Courier New"/>
                <a:ea typeface="Times New Roman"/>
              </a:rPr>
              <a:t>                                                                  </a:t>
            </a:r>
          </a:p>
          <a:p>
            <a:pPr algn="just">
              <a:spcAft>
                <a:spcPts val="0"/>
              </a:spcAft>
            </a:pPr>
            <a:r>
              <a:rPr lang="ru-RU" sz="5600" dirty="0" smtClean="0">
                <a:solidFill>
                  <a:schemeClr val="tx1"/>
                </a:solidFill>
                <a:effectLst/>
                <a:latin typeface="Courier New"/>
                <a:ea typeface="Times New Roman"/>
              </a:rPr>
              <a:t> 			 ПОСТАНОВЛЕНИЕ</a:t>
            </a:r>
          </a:p>
          <a:p>
            <a:pPr algn="just">
              <a:spcAft>
                <a:spcPts val="0"/>
              </a:spcAft>
            </a:pPr>
            <a:r>
              <a:rPr lang="ru-RU" sz="6000" dirty="0" smtClean="0">
                <a:solidFill>
                  <a:schemeClr val="tx1"/>
                </a:solidFill>
                <a:effectLst/>
                <a:latin typeface="Courier New"/>
                <a:ea typeface="Times New Roman"/>
              </a:rPr>
              <a:t>                                       </a:t>
            </a:r>
            <a:r>
              <a:rPr lang="ru-RU" sz="6400" dirty="0" smtClean="0">
                <a:solidFill>
                  <a:schemeClr val="tx1"/>
                </a:solidFill>
                <a:effectLst/>
                <a:latin typeface="Courier New"/>
                <a:ea typeface="Times New Roman"/>
              </a:rPr>
              <a:t>                           </a:t>
            </a:r>
          </a:p>
          <a:p>
            <a:pPr algn="just">
              <a:spcAft>
                <a:spcPts val="0"/>
              </a:spcAft>
            </a:pPr>
            <a:r>
              <a:rPr lang="ru-RU" sz="5600" dirty="0" smtClean="0">
                <a:solidFill>
                  <a:schemeClr val="tx1"/>
                </a:solidFill>
                <a:effectLst/>
                <a:latin typeface="Courier New"/>
                <a:ea typeface="Times New Roman"/>
              </a:rPr>
              <a:t>                                                                 </a:t>
            </a:r>
          </a:p>
          <a:p>
            <a:pPr algn="just">
              <a:spcAft>
                <a:spcPts val="0"/>
              </a:spcAft>
            </a:pPr>
            <a:r>
              <a:rPr lang="ru-RU" sz="5600" dirty="0" smtClean="0">
                <a:solidFill>
                  <a:schemeClr val="tx1"/>
                </a:solidFill>
                <a:effectLst/>
                <a:latin typeface="Courier New"/>
                <a:ea typeface="Times New Roman"/>
              </a:rPr>
              <a:t> </a:t>
            </a:r>
          </a:p>
          <a:p>
            <a:pPr>
              <a:lnSpc>
                <a:spcPct val="115000"/>
              </a:lnSpc>
              <a:spcAft>
                <a:spcPts val="0"/>
              </a:spcAft>
            </a:pPr>
            <a:r>
              <a:rPr lang="ru-RU" sz="5600" dirty="0">
                <a:solidFill>
                  <a:schemeClr val="tx1"/>
                </a:solidFill>
                <a:ea typeface="Times New Roman"/>
                <a:cs typeface="Calibri"/>
              </a:rPr>
              <a:t> </a:t>
            </a:r>
            <a:endParaRPr lang="ru-RU" sz="5600" dirty="0">
              <a:solidFill>
                <a:schemeClr val="tx1"/>
              </a:solidFill>
              <a:ea typeface="Times New Roman"/>
              <a:cs typeface="Times New Roman"/>
            </a:endParaRPr>
          </a:p>
          <a:p>
            <a:endParaRPr lang="ru-RU" dirty="0"/>
          </a:p>
        </p:txBody>
      </p:sp>
    </p:spTree>
    <p:extLst>
      <p:ext uri="{BB962C8B-B14F-4D97-AF65-F5344CB8AC3E}">
        <p14:creationId xmlns:p14="http://schemas.microsoft.com/office/powerpoint/2010/main" val="3791884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700808"/>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dirty="0" smtClean="0"/>
              <a:t>БЛАНК ПИСЬМА </a:t>
            </a:r>
            <a:br>
              <a:rPr lang="ru-RU" dirty="0" smtClean="0"/>
            </a:br>
            <a:r>
              <a:rPr lang="ru-RU" sz="4000" dirty="0" smtClean="0"/>
              <a:t>(образец продольного бланка письма организации )</a:t>
            </a:r>
            <a:endParaRPr lang="ru-RU" sz="40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31502" y="1832780"/>
            <a:ext cx="923810" cy="809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1640" y="2642304"/>
            <a:ext cx="6723534" cy="2955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1013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a:bodyPr>
          <a:lstStyle/>
          <a:p>
            <a:r>
              <a:rPr lang="ru-RU" sz="3200" b="1" dirty="0" smtClean="0"/>
              <a:t>Образец углового бланка письма организации</a:t>
            </a:r>
            <a:endParaRPr lang="ru-RU" sz="3200" b="1" dirty="0"/>
          </a:p>
        </p:txBody>
      </p:sp>
      <p:sp>
        <p:nvSpPr>
          <p:cNvPr id="3" name="Объект 2"/>
          <p:cNvSpPr>
            <a:spLocks noGrp="1"/>
          </p:cNvSpPr>
          <p:nvPr>
            <p:ph idx="1"/>
          </p:nvPr>
        </p:nvSpPr>
        <p:spPr/>
        <p:txBody>
          <a:bodyPr>
            <a:normAutofit fontScale="40000" lnSpcReduction="20000"/>
          </a:bodyPr>
          <a:lstStyle/>
          <a:p>
            <a:pPr algn="just">
              <a:spcAft>
                <a:spcPts val="0"/>
              </a:spcAft>
            </a:pPr>
            <a:r>
              <a:rPr lang="ru-RU" dirty="0" smtClean="0">
                <a:effectLst/>
                <a:latin typeface="Courier New"/>
                <a:ea typeface="Times New Roman"/>
              </a:rPr>
              <a:t>                                                                   </a:t>
            </a:r>
          </a:p>
          <a:p>
            <a:pPr algn="just">
              <a:spcAft>
                <a:spcPts val="0"/>
              </a:spcAft>
            </a:pPr>
            <a:r>
              <a:rPr lang="ru-RU" sz="3500" dirty="0" smtClean="0">
                <a:effectLst/>
                <a:latin typeface="Courier New"/>
                <a:ea typeface="Times New Roman"/>
              </a:rPr>
              <a:t>                РОСАРХИВ                                          </a:t>
            </a:r>
          </a:p>
          <a:p>
            <a:pPr algn="just">
              <a:spcAft>
                <a:spcPts val="0"/>
              </a:spcAft>
            </a:pPr>
            <a:r>
              <a:rPr lang="ru-RU" sz="3500" dirty="0" smtClean="0">
                <a:effectLst/>
                <a:latin typeface="Courier New"/>
                <a:ea typeface="Times New Roman"/>
              </a:rPr>
              <a:t>       Государственное учреждение                                 </a:t>
            </a:r>
          </a:p>
          <a:p>
            <a:pPr algn="just">
              <a:spcAft>
                <a:spcPts val="0"/>
              </a:spcAft>
            </a:pPr>
            <a:r>
              <a:rPr lang="ru-RU" sz="3500" dirty="0" smtClean="0">
                <a:effectLst/>
                <a:latin typeface="Courier New"/>
                <a:ea typeface="Times New Roman"/>
              </a:rPr>
              <a:t>             Всероссийский                                        </a:t>
            </a:r>
          </a:p>
          <a:p>
            <a:pPr algn="just">
              <a:spcAft>
                <a:spcPts val="0"/>
              </a:spcAft>
            </a:pPr>
            <a:r>
              <a:rPr lang="ru-RU" sz="3500" dirty="0" smtClean="0">
                <a:effectLst/>
                <a:latin typeface="Courier New"/>
                <a:ea typeface="Times New Roman"/>
              </a:rPr>
              <a:t>        научно-исследовательский                                  </a:t>
            </a:r>
          </a:p>
          <a:p>
            <a:pPr algn="just">
              <a:spcAft>
                <a:spcPts val="0"/>
              </a:spcAft>
            </a:pPr>
            <a:r>
              <a:rPr lang="ru-RU" sz="3500" dirty="0" smtClean="0">
                <a:effectLst/>
                <a:latin typeface="Courier New"/>
                <a:ea typeface="Times New Roman"/>
              </a:rPr>
              <a:t>       институт документоведения                                  </a:t>
            </a:r>
          </a:p>
          <a:p>
            <a:pPr algn="just">
              <a:spcAft>
                <a:spcPts val="0"/>
              </a:spcAft>
            </a:pPr>
            <a:r>
              <a:rPr lang="ru-RU" sz="3500" dirty="0" smtClean="0">
                <a:effectLst/>
                <a:latin typeface="Courier New"/>
                <a:ea typeface="Times New Roman"/>
              </a:rPr>
              <a:t>            и архивного дела                                      </a:t>
            </a:r>
          </a:p>
          <a:p>
            <a:pPr algn="just">
              <a:spcAft>
                <a:spcPts val="0"/>
              </a:spcAft>
            </a:pPr>
            <a:r>
              <a:rPr lang="ru-RU" sz="3500" dirty="0" smtClean="0">
                <a:effectLst/>
                <a:latin typeface="Courier New"/>
                <a:ea typeface="Times New Roman"/>
              </a:rPr>
              <a:t>               (ВНИИДАД)                                          </a:t>
            </a:r>
          </a:p>
          <a:p>
            <a:pPr algn="just">
              <a:spcAft>
                <a:spcPts val="0"/>
              </a:spcAft>
            </a:pPr>
            <a:r>
              <a:rPr lang="ru-RU" sz="3500" dirty="0" smtClean="0">
                <a:effectLst/>
                <a:latin typeface="Courier New"/>
                <a:ea typeface="Times New Roman"/>
              </a:rPr>
              <a:t>        Профсоюзная ул., д. 82,                                   </a:t>
            </a:r>
          </a:p>
          <a:p>
            <a:pPr algn="just">
              <a:spcAft>
                <a:spcPts val="0"/>
              </a:spcAft>
            </a:pPr>
            <a:r>
              <a:rPr lang="ru-RU" sz="3500" dirty="0" smtClean="0">
                <a:effectLst/>
                <a:latin typeface="Courier New"/>
                <a:ea typeface="Times New Roman"/>
              </a:rPr>
              <a:t>             Москва, 117393                                       </a:t>
            </a:r>
          </a:p>
          <a:p>
            <a:pPr algn="just">
              <a:spcAft>
                <a:spcPts val="0"/>
              </a:spcAft>
            </a:pPr>
            <a:r>
              <a:rPr lang="ru-RU" sz="3500" dirty="0" smtClean="0">
                <a:effectLst/>
                <a:latin typeface="Courier New"/>
                <a:ea typeface="Times New Roman"/>
              </a:rPr>
              <a:t>       Тел./факс (095) 718-78-74                                  </a:t>
            </a:r>
          </a:p>
          <a:p>
            <a:pPr algn="just">
              <a:spcAft>
                <a:spcPts val="0"/>
              </a:spcAft>
            </a:pPr>
            <a:r>
              <a:rPr lang="ru-RU" sz="3500" dirty="0" smtClean="0">
                <a:effectLst/>
                <a:latin typeface="Courier New"/>
                <a:ea typeface="Times New Roman"/>
              </a:rPr>
              <a:t>        E-</a:t>
            </a:r>
            <a:r>
              <a:rPr lang="ru-RU" sz="3500" dirty="0" err="1" smtClean="0">
                <a:effectLst/>
                <a:latin typeface="Courier New"/>
                <a:ea typeface="Times New Roman"/>
              </a:rPr>
              <a:t>mail</a:t>
            </a:r>
            <a:r>
              <a:rPr lang="ru-RU" sz="3500" dirty="0" smtClean="0">
                <a:effectLst/>
                <a:latin typeface="Courier New"/>
                <a:ea typeface="Times New Roman"/>
              </a:rPr>
              <a:t>: mail@vniidad.ru                                   </a:t>
            </a:r>
          </a:p>
          <a:p>
            <a:pPr algn="just">
              <a:spcAft>
                <a:spcPts val="0"/>
              </a:spcAft>
            </a:pPr>
            <a:r>
              <a:rPr lang="ru-RU" sz="3500" dirty="0" smtClean="0">
                <a:effectLst/>
                <a:latin typeface="Courier New"/>
                <a:ea typeface="Times New Roman"/>
              </a:rPr>
              <a:t>         http://www.vniidad.ru                                    </a:t>
            </a:r>
          </a:p>
          <a:p>
            <a:pPr algn="just">
              <a:spcAft>
                <a:spcPts val="0"/>
              </a:spcAft>
            </a:pPr>
            <a:r>
              <a:rPr lang="ru-RU" sz="3500" dirty="0" smtClean="0">
                <a:effectLst/>
                <a:latin typeface="Courier New"/>
                <a:ea typeface="Times New Roman"/>
              </a:rPr>
              <a:t>   ОКПО 02842708, ОГРН 1027700380795,                             </a:t>
            </a:r>
          </a:p>
          <a:p>
            <a:pPr algn="just">
              <a:spcAft>
                <a:spcPts val="0"/>
              </a:spcAft>
            </a:pPr>
            <a:r>
              <a:rPr lang="ru-RU" sz="3500" dirty="0" smtClean="0">
                <a:effectLst/>
                <a:latin typeface="Courier New"/>
                <a:ea typeface="Times New Roman"/>
              </a:rPr>
              <a:t>      ИНН/КПП 7708033140/771001001                                </a:t>
            </a:r>
          </a:p>
          <a:p>
            <a:pPr algn="just">
              <a:spcAft>
                <a:spcPts val="0"/>
              </a:spcAft>
            </a:pPr>
            <a:r>
              <a:rPr lang="ru-RU" sz="3500" dirty="0" smtClean="0">
                <a:effectLst/>
                <a:latin typeface="Courier New"/>
                <a:ea typeface="Times New Roman"/>
              </a:rPr>
              <a:t>                                                                  </a:t>
            </a:r>
          </a:p>
          <a:p>
            <a:pPr algn="just">
              <a:spcAft>
                <a:spcPts val="0"/>
              </a:spcAft>
            </a:pPr>
            <a:r>
              <a:rPr lang="ru-RU" sz="3500" dirty="0" smtClean="0">
                <a:effectLst/>
                <a:latin typeface="Courier New"/>
                <a:ea typeface="Times New Roman"/>
              </a:rPr>
              <a:t>   ________________ N _____________                             </a:t>
            </a:r>
          </a:p>
          <a:p>
            <a:pPr marL="0" indent="0" algn="just">
              <a:spcAft>
                <a:spcPts val="0"/>
              </a:spcAft>
              <a:buNone/>
            </a:pPr>
            <a:r>
              <a:rPr lang="ru-RU" sz="3500" dirty="0" smtClean="0">
                <a:effectLst/>
                <a:latin typeface="Courier New"/>
                <a:ea typeface="Times New Roman"/>
              </a:rPr>
              <a:t>     На N ___________ от ______________                             </a:t>
            </a:r>
          </a:p>
          <a:p>
            <a:pPr algn="just">
              <a:spcAft>
                <a:spcPts val="0"/>
              </a:spcAft>
            </a:pPr>
            <a:r>
              <a:rPr lang="ru-RU" sz="3500" dirty="0" smtClean="0">
                <a:effectLst/>
                <a:latin typeface="Courier New"/>
                <a:ea typeface="Times New Roman"/>
              </a:rPr>
              <a:t>                                                                  </a:t>
            </a:r>
          </a:p>
          <a:p>
            <a:r>
              <a:rPr lang="ru-RU" sz="3500" dirty="0" smtClean="0">
                <a:ea typeface="Times New Roman"/>
                <a:cs typeface="Times New Roman"/>
              </a:rPr>
              <a:t> </a:t>
            </a:r>
            <a:endParaRPr lang="ru-RU" sz="3500" dirty="0"/>
          </a:p>
        </p:txBody>
      </p:sp>
    </p:spTree>
    <p:extLst>
      <p:ext uri="{BB962C8B-B14F-4D97-AF65-F5344CB8AC3E}">
        <p14:creationId xmlns:p14="http://schemas.microsoft.com/office/powerpoint/2010/main" val="3288220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pPr>
              <a:lnSpc>
                <a:spcPct val="115000"/>
              </a:lnSpc>
            </a:pPr>
            <a:r>
              <a:rPr lang="ru-RU" sz="3600" b="1" dirty="0" smtClean="0">
                <a:ea typeface="Times New Roman"/>
                <a:cs typeface="Calibri"/>
              </a:rPr>
              <a:t/>
            </a:r>
            <a:br>
              <a:rPr lang="ru-RU" sz="3600" b="1" dirty="0" smtClean="0">
                <a:ea typeface="Times New Roman"/>
                <a:cs typeface="Calibri"/>
              </a:rPr>
            </a:br>
            <a:r>
              <a:rPr lang="ru-RU" sz="3600" b="1" dirty="0" smtClean="0">
                <a:ea typeface="Times New Roman"/>
                <a:cs typeface="Calibri"/>
              </a:rPr>
              <a:t>Образец </a:t>
            </a:r>
            <a:r>
              <a:rPr lang="ru-RU" sz="3600" b="1" dirty="0">
                <a:ea typeface="Times New Roman"/>
                <a:cs typeface="Calibri"/>
              </a:rPr>
              <a:t>продольного бланка</a:t>
            </a:r>
            <a:r>
              <a:rPr lang="ru-RU" sz="3600" dirty="0">
                <a:ea typeface="Times New Roman"/>
                <a:cs typeface="Times New Roman"/>
              </a:rPr>
              <a:t/>
            </a:r>
            <a:br>
              <a:rPr lang="ru-RU" sz="3600" dirty="0">
                <a:ea typeface="Times New Roman"/>
                <a:cs typeface="Times New Roman"/>
              </a:rPr>
            </a:br>
            <a:r>
              <a:rPr lang="ru-RU" sz="3600" b="1" dirty="0">
                <a:ea typeface="Times New Roman"/>
                <a:cs typeface="Calibri"/>
              </a:rPr>
              <a:t>письма должностного лица</a:t>
            </a:r>
            <a:r>
              <a:rPr lang="ru-RU" sz="4000" dirty="0">
                <a:ea typeface="Times New Roman"/>
                <a:cs typeface="Times New Roman"/>
              </a:rPr>
              <a:t/>
            </a:r>
            <a:br>
              <a:rPr lang="ru-RU" sz="4000" dirty="0">
                <a:ea typeface="Times New Roman"/>
                <a:cs typeface="Times New Roman"/>
              </a:rPr>
            </a:br>
            <a:endParaRPr lang="ru-RU" dirty="0"/>
          </a:p>
        </p:txBody>
      </p:sp>
      <p:sp>
        <p:nvSpPr>
          <p:cNvPr id="3" name="Объект 2"/>
          <p:cNvSpPr>
            <a:spLocks noGrp="1"/>
          </p:cNvSpPr>
          <p:nvPr>
            <p:ph idx="1"/>
          </p:nvPr>
        </p:nvSpPr>
        <p:spPr/>
        <p:txBody>
          <a:bodyPr>
            <a:normAutofit fontScale="55000" lnSpcReduction="20000"/>
          </a:bodyPr>
          <a:lstStyle/>
          <a:p>
            <a:pPr algn="just">
              <a:spcAft>
                <a:spcPts val="0"/>
              </a:spcAft>
            </a:pPr>
            <a:r>
              <a:rPr lang="ru-RU" dirty="0" smtClean="0">
                <a:effectLst/>
                <a:latin typeface="Courier New"/>
                <a:ea typeface="Times New Roman"/>
              </a:rPr>
              <a:t>                             РОСАРХИВ                             </a:t>
            </a:r>
          </a:p>
          <a:p>
            <a:pPr algn="just">
              <a:spcAft>
                <a:spcPts val="0"/>
              </a:spcAft>
            </a:pPr>
            <a:r>
              <a:rPr lang="ru-RU" dirty="0" smtClean="0">
                <a:effectLst/>
                <a:latin typeface="Courier New"/>
                <a:ea typeface="Times New Roman"/>
              </a:rPr>
              <a:t>                    Государственное учреждение                    </a:t>
            </a:r>
          </a:p>
          <a:p>
            <a:pPr algn="just">
              <a:spcAft>
                <a:spcPts val="0"/>
              </a:spcAft>
            </a:pPr>
            <a:r>
              <a:rPr lang="ru-RU" dirty="0" smtClean="0">
                <a:effectLst/>
                <a:latin typeface="Courier New"/>
                <a:ea typeface="Times New Roman"/>
              </a:rPr>
              <a:t>             Всероссийский научно-исследовательский              </a:t>
            </a:r>
          </a:p>
          <a:p>
            <a:pPr algn="just">
              <a:spcAft>
                <a:spcPts val="0"/>
              </a:spcAft>
            </a:pPr>
            <a:r>
              <a:rPr lang="ru-RU" dirty="0" smtClean="0">
                <a:effectLst/>
                <a:latin typeface="Courier New"/>
                <a:ea typeface="Times New Roman"/>
              </a:rPr>
              <a:t>            институт документоведения и архивного дела           </a:t>
            </a:r>
          </a:p>
          <a:p>
            <a:pPr algn="just">
              <a:spcAft>
                <a:spcPts val="0"/>
              </a:spcAft>
            </a:pPr>
            <a:r>
              <a:rPr lang="ru-RU" dirty="0" smtClean="0">
                <a:effectLst/>
                <a:latin typeface="Courier New"/>
                <a:ea typeface="Times New Roman"/>
              </a:rPr>
              <a:t>                           (ВНИИДАД)                             </a:t>
            </a:r>
          </a:p>
          <a:p>
            <a:pPr algn="just">
              <a:spcAft>
                <a:spcPts val="0"/>
              </a:spcAft>
            </a:pPr>
            <a:r>
              <a:rPr lang="ru-RU" dirty="0" smtClean="0">
                <a:effectLst/>
                <a:latin typeface="Courier New"/>
                <a:ea typeface="Times New Roman"/>
              </a:rPr>
              <a:t>                      Заместитель директора                       </a:t>
            </a:r>
          </a:p>
          <a:p>
            <a:pPr algn="just">
              <a:spcAft>
                <a:spcPts val="0"/>
              </a:spcAft>
            </a:pPr>
            <a:r>
              <a:rPr lang="ru-RU" dirty="0" smtClean="0">
                <a:effectLst/>
                <a:latin typeface="Courier New"/>
                <a:ea typeface="Times New Roman"/>
              </a:rPr>
              <a:t>              Профсоюзная ул., д. 82, Москва, 117393              </a:t>
            </a:r>
          </a:p>
          <a:p>
            <a:pPr algn="just">
              <a:spcAft>
                <a:spcPts val="0"/>
              </a:spcAft>
            </a:pPr>
            <a:r>
              <a:rPr lang="ru-RU" dirty="0" smtClean="0">
                <a:effectLst/>
                <a:latin typeface="Courier New"/>
                <a:ea typeface="Times New Roman"/>
              </a:rPr>
              <a:t>        Тел./факс (095) 718-78-74. E-</a:t>
            </a:r>
            <a:r>
              <a:rPr lang="ru-RU" dirty="0" err="1" smtClean="0">
                <a:effectLst/>
                <a:latin typeface="Courier New"/>
                <a:ea typeface="Times New Roman"/>
              </a:rPr>
              <a:t>mail</a:t>
            </a:r>
            <a:r>
              <a:rPr lang="ru-RU" dirty="0" smtClean="0">
                <a:effectLst/>
                <a:latin typeface="Courier New"/>
                <a:ea typeface="Times New Roman"/>
              </a:rPr>
              <a:t>: mail@vniidad.ru ОКПО 02842708, ОГРН 1027700380795,                </a:t>
            </a:r>
          </a:p>
          <a:p>
            <a:pPr algn="just">
              <a:spcAft>
                <a:spcPts val="0"/>
              </a:spcAft>
            </a:pPr>
            <a:r>
              <a:rPr lang="ru-RU" dirty="0" smtClean="0">
                <a:effectLst/>
                <a:latin typeface="Courier New"/>
                <a:ea typeface="Times New Roman"/>
              </a:rPr>
              <a:t>                   ИНН/КПП 7708033140/771001001                   </a:t>
            </a:r>
          </a:p>
          <a:p>
            <a:pPr algn="just">
              <a:spcAft>
                <a:spcPts val="0"/>
              </a:spcAft>
            </a:pPr>
            <a:r>
              <a:rPr lang="ru-RU" dirty="0" smtClean="0">
                <a:effectLst/>
                <a:latin typeface="Courier New"/>
                <a:ea typeface="Times New Roman"/>
              </a:rPr>
              <a:t>                                                                  </a:t>
            </a:r>
          </a:p>
          <a:p>
            <a:pPr marL="0" indent="0" algn="just">
              <a:spcAft>
                <a:spcPts val="0"/>
              </a:spcAft>
              <a:buNone/>
            </a:pPr>
            <a:r>
              <a:rPr lang="ru-RU" dirty="0" smtClean="0">
                <a:effectLst/>
                <a:latin typeface="Courier New"/>
                <a:ea typeface="Times New Roman"/>
              </a:rPr>
              <a:t>  </a:t>
            </a:r>
            <a:r>
              <a:rPr lang="ru-RU" u="sng" dirty="0" smtClean="0">
                <a:effectLst/>
                <a:latin typeface="Courier New"/>
                <a:ea typeface="Times New Roman"/>
              </a:rPr>
              <a:t>27.09.2017</a:t>
            </a:r>
            <a:r>
              <a:rPr lang="ru-RU" dirty="0" smtClean="0">
                <a:effectLst/>
                <a:latin typeface="Courier New"/>
                <a:ea typeface="Times New Roman"/>
              </a:rPr>
              <a:t> N </a:t>
            </a:r>
            <a:r>
              <a:rPr lang="ru-RU" u="sng" dirty="0" smtClean="0">
                <a:effectLst/>
                <a:latin typeface="Courier New"/>
                <a:ea typeface="Times New Roman"/>
              </a:rPr>
              <a:t>01-50/890</a:t>
            </a:r>
            <a:r>
              <a:rPr lang="ru-RU" dirty="0" smtClean="0">
                <a:effectLst/>
                <a:latin typeface="Courier New"/>
                <a:ea typeface="Times New Roman"/>
              </a:rPr>
              <a:t>_          ┌───               ───┐    </a:t>
            </a:r>
          </a:p>
          <a:p>
            <a:pPr marL="0" indent="0" algn="just">
              <a:spcAft>
                <a:spcPts val="0"/>
              </a:spcAft>
              <a:buNone/>
            </a:pPr>
            <a:r>
              <a:rPr lang="ru-RU" dirty="0">
                <a:latin typeface="Courier New"/>
                <a:ea typeface="Times New Roman"/>
              </a:rPr>
              <a:t> </a:t>
            </a:r>
            <a:r>
              <a:rPr lang="ru-RU" dirty="0" smtClean="0">
                <a:latin typeface="Courier New"/>
                <a:ea typeface="Times New Roman"/>
              </a:rPr>
              <a:t> </a:t>
            </a:r>
            <a:r>
              <a:rPr lang="ru-RU" dirty="0" smtClean="0">
                <a:effectLst/>
                <a:latin typeface="Courier New"/>
                <a:ea typeface="Times New Roman"/>
              </a:rPr>
              <a:t>На N </a:t>
            </a:r>
            <a:r>
              <a:rPr lang="ru-RU" u="sng" dirty="0" smtClean="0">
                <a:effectLst/>
                <a:latin typeface="Courier New"/>
                <a:ea typeface="Times New Roman"/>
              </a:rPr>
              <a:t>08-70/570</a:t>
            </a:r>
            <a:r>
              <a:rPr lang="ru-RU" dirty="0" smtClean="0">
                <a:effectLst/>
                <a:latin typeface="Courier New"/>
                <a:ea typeface="Times New Roman"/>
              </a:rPr>
              <a:t> от </a:t>
            </a:r>
            <a:r>
              <a:rPr lang="ru-RU" u="sng" dirty="0" smtClean="0">
                <a:effectLst/>
                <a:latin typeface="Courier New"/>
                <a:ea typeface="Times New Roman"/>
              </a:rPr>
              <a:t>04.09.2017</a:t>
            </a:r>
            <a:r>
              <a:rPr lang="ru-RU" dirty="0" smtClean="0">
                <a:effectLst/>
                <a:latin typeface="Courier New"/>
                <a:ea typeface="Times New Roman"/>
              </a:rPr>
              <a:t>             </a:t>
            </a:r>
            <a:r>
              <a:rPr lang="ru-RU" dirty="0" smtClean="0">
                <a:latin typeface="Courier New"/>
                <a:ea typeface="Times New Roman"/>
              </a:rPr>
              <a:t> </a:t>
            </a:r>
            <a:endParaRPr lang="ru-RU" dirty="0" smtClean="0">
              <a:effectLst/>
              <a:latin typeface="Courier New"/>
              <a:ea typeface="Times New Roman"/>
            </a:endParaRPr>
          </a:p>
          <a:p>
            <a:r>
              <a:rPr lang="ru-RU" sz="4000" dirty="0" smtClean="0">
                <a:ea typeface="Times New Roman"/>
                <a:cs typeface="Times New Roman"/>
              </a:rPr>
              <a:t>  </a:t>
            </a:r>
            <a:endParaRPr lang="ru-RU" dirty="0"/>
          </a:p>
        </p:txBody>
      </p:sp>
    </p:spTree>
    <p:extLst>
      <p:ext uri="{BB962C8B-B14F-4D97-AF65-F5344CB8AC3E}">
        <p14:creationId xmlns:p14="http://schemas.microsoft.com/office/powerpoint/2010/main" val="7690074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64807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dirty="0" smtClean="0"/>
              <a:t>Содержание реквизитов бланков</a:t>
            </a:r>
            <a:endParaRPr lang="ru-RU" dirty="0"/>
          </a:p>
        </p:txBody>
      </p:sp>
      <p:sp>
        <p:nvSpPr>
          <p:cNvPr id="3" name="Объект 2"/>
          <p:cNvSpPr>
            <a:spLocks noGrp="1"/>
          </p:cNvSpPr>
          <p:nvPr>
            <p:ph idx="1"/>
          </p:nvPr>
        </p:nvSpPr>
        <p:spPr>
          <a:xfrm>
            <a:off x="0" y="1052736"/>
            <a:ext cx="9144000" cy="5805264"/>
          </a:xfrm>
        </p:spPr>
        <p:txBody>
          <a:bodyPr>
            <a:normAutofit/>
          </a:bodyPr>
          <a:lstStyle/>
          <a:p>
            <a:pPr algn="just">
              <a:spcAft>
                <a:spcPts val="0"/>
              </a:spcAft>
            </a:pPr>
            <a:r>
              <a:rPr lang="ru-RU" sz="1600" b="1" dirty="0">
                <a:latin typeface="Times New Roman"/>
                <a:ea typeface="Times New Roman"/>
              </a:rPr>
              <a:t>Общий бланк </a:t>
            </a:r>
            <a:r>
              <a:rPr lang="ru-RU" sz="1600" b="1" dirty="0" smtClean="0">
                <a:latin typeface="Times New Roman"/>
                <a:ea typeface="Times New Roman"/>
              </a:rPr>
              <a:t> включает:</a:t>
            </a:r>
            <a:endParaRPr lang="ru-RU" sz="1600" dirty="0">
              <a:latin typeface="Times New Roman"/>
              <a:ea typeface="Times New Roman"/>
            </a:endParaRPr>
          </a:p>
          <a:p>
            <a:pPr algn="just">
              <a:spcAft>
                <a:spcPts val="0"/>
              </a:spcAft>
            </a:pPr>
            <a:r>
              <a:rPr lang="ru-RU" sz="1400" dirty="0">
                <a:latin typeface="Times New Roman"/>
                <a:ea typeface="Times New Roman"/>
              </a:rPr>
              <a:t>	-Государственный герб РФ (герб субъекта РФ), эмблему организации, товарный знак;</a:t>
            </a:r>
          </a:p>
          <a:p>
            <a:pPr algn="just">
              <a:spcAft>
                <a:spcPts val="0"/>
              </a:spcAft>
            </a:pPr>
            <a:r>
              <a:rPr lang="ru-RU" sz="1400" dirty="0">
                <a:latin typeface="Times New Roman"/>
                <a:ea typeface="Times New Roman"/>
              </a:rPr>
              <a:t>	-Наименование организации;</a:t>
            </a:r>
          </a:p>
          <a:p>
            <a:pPr algn="just">
              <a:spcAft>
                <a:spcPts val="0"/>
              </a:spcAft>
            </a:pPr>
            <a:r>
              <a:rPr lang="ru-RU" sz="1400" dirty="0">
                <a:latin typeface="Times New Roman"/>
                <a:ea typeface="Times New Roman"/>
              </a:rPr>
              <a:t>	-Место составления или издания документа;</a:t>
            </a:r>
          </a:p>
          <a:p>
            <a:pPr algn="just">
              <a:spcAft>
                <a:spcPts val="0"/>
              </a:spcAft>
            </a:pPr>
            <a:r>
              <a:rPr lang="ru-RU" sz="1400" dirty="0">
                <a:latin typeface="Times New Roman"/>
                <a:ea typeface="Times New Roman"/>
              </a:rPr>
              <a:t>	-Дата документа;</a:t>
            </a:r>
          </a:p>
          <a:p>
            <a:pPr algn="just">
              <a:spcAft>
                <a:spcPts val="0"/>
              </a:spcAft>
            </a:pPr>
            <a:r>
              <a:rPr lang="ru-RU" sz="1400" dirty="0">
                <a:latin typeface="Times New Roman"/>
                <a:ea typeface="Times New Roman"/>
              </a:rPr>
              <a:t>	-Регистрационный номер документа.</a:t>
            </a:r>
          </a:p>
          <a:p>
            <a:pPr algn="just">
              <a:spcAft>
                <a:spcPts val="0"/>
              </a:spcAft>
            </a:pPr>
            <a:r>
              <a:rPr lang="ru-RU" sz="1600" b="1" dirty="0" smtClean="0">
                <a:latin typeface="Times New Roman"/>
                <a:ea typeface="Times New Roman"/>
              </a:rPr>
              <a:t>Бланк письма  и бланк письма должностного лица</a:t>
            </a:r>
            <a:r>
              <a:rPr lang="ru-RU" sz="1600" dirty="0" smtClean="0">
                <a:latin typeface="Times New Roman"/>
                <a:ea typeface="Times New Roman"/>
              </a:rPr>
              <a:t>:</a:t>
            </a:r>
            <a:endParaRPr lang="ru-RU" sz="1600" dirty="0">
              <a:latin typeface="Times New Roman"/>
              <a:ea typeface="Times New Roman"/>
            </a:endParaRPr>
          </a:p>
          <a:p>
            <a:pPr algn="just">
              <a:spcAft>
                <a:spcPts val="0"/>
              </a:spcAft>
            </a:pPr>
            <a:r>
              <a:rPr lang="ru-RU" sz="1400" dirty="0">
                <a:latin typeface="Times New Roman"/>
                <a:ea typeface="Times New Roman"/>
              </a:rPr>
              <a:t>	-Государственный герб РФ (герб субъекта РФ, эмблему организации или товарный знак);</a:t>
            </a:r>
          </a:p>
          <a:p>
            <a:pPr algn="just">
              <a:spcAft>
                <a:spcPts val="0"/>
              </a:spcAft>
            </a:pPr>
            <a:r>
              <a:rPr lang="ru-RU" sz="1400" dirty="0">
                <a:latin typeface="Times New Roman"/>
                <a:ea typeface="Times New Roman"/>
              </a:rPr>
              <a:t>	-наименование организации;</a:t>
            </a:r>
          </a:p>
          <a:p>
            <a:pPr algn="just">
              <a:spcAft>
                <a:spcPts val="0"/>
              </a:spcAft>
            </a:pPr>
            <a:r>
              <a:rPr lang="ru-RU" sz="1400" dirty="0">
                <a:latin typeface="Times New Roman"/>
                <a:ea typeface="Times New Roman"/>
              </a:rPr>
              <a:t>	-Код организации;</a:t>
            </a:r>
          </a:p>
          <a:p>
            <a:pPr algn="just">
              <a:spcAft>
                <a:spcPts val="0"/>
              </a:spcAft>
            </a:pPr>
            <a:r>
              <a:rPr lang="ru-RU" sz="1400" dirty="0">
                <a:latin typeface="Times New Roman"/>
                <a:ea typeface="Times New Roman"/>
              </a:rPr>
              <a:t>	</a:t>
            </a:r>
            <a:r>
              <a:rPr lang="ru-RU" sz="1400" dirty="0" smtClean="0">
                <a:latin typeface="Times New Roman"/>
                <a:ea typeface="Times New Roman"/>
              </a:rPr>
              <a:t>-Основной </a:t>
            </a:r>
            <a:r>
              <a:rPr lang="ru-RU" sz="1400" dirty="0">
                <a:latin typeface="Times New Roman"/>
                <a:ea typeface="Times New Roman"/>
              </a:rPr>
              <a:t>государственный регистрационный номер (ОГРН) юридического лица;</a:t>
            </a:r>
          </a:p>
          <a:p>
            <a:pPr algn="just">
              <a:spcAft>
                <a:spcPts val="0"/>
              </a:spcAft>
            </a:pPr>
            <a:r>
              <a:rPr lang="ru-RU" sz="1400" dirty="0">
                <a:latin typeface="Times New Roman"/>
                <a:ea typeface="Times New Roman"/>
              </a:rPr>
              <a:t>	-Идентификационный номер налогоплательщика/ код причины постановки на учет (ИНН/КПП);</a:t>
            </a:r>
          </a:p>
          <a:p>
            <a:pPr algn="just">
              <a:spcAft>
                <a:spcPts val="0"/>
              </a:spcAft>
            </a:pPr>
            <a:r>
              <a:rPr lang="ru-RU" sz="1400" dirty="0">
                <a:latin typeface="Times New Roman"/>
                <a:ea typeface="Times New Roman"/>
              </a:rPr>
              <a:t>	</a:t>
            </a:r>
            <a:r>
              <a:rPr lang="ru-RU" sz="1400" dirty="0" smtClean="0">
                <a:latin typeface="Times New Roman"/>
                <a:ea typeface="Times New Roman"/>
              </a:rPr>
              <a:t>-Справочные данные об организации,  дата </a:t>
            </a:r>
            <a:r>
              <a:rPr lang="ru-RU" sz="1400" dirty="0">
                <a:latin typeface="Times New Roman"/>
                <a:ea typeface="Times New Roman"/>
              </a:rPr>
              <a:t>документа; регистрационный номер документа; ссылка на регистрационный номер и дату документа; адресат; заголовок к тексту; отметка о контроле; текст документа</a:t>
            </a:r>
            <a:r>
              <a:rPr lang="ru-RU" sz="1400" dirty="0" smtClean="0">
                <a:latin typeface="Times New Roman"/>
                <a:ea typeface="Times New Roman"/>
              </a:rPr>
              <a:t>.</a:t>
            </a:r>
            <a:endParaRPr lang="ru-RU" sz="1400" dirty="0">
              <a:latin typeface="Times New Roman"/>
              <a:ea typeface="Times New Roman"/>
            </a:endParaRPr>
          </a:p>
          <a:p>
            <a:pPr marL="0" indent="0" algn="just">
              <a:spcAft>
                <a:spcPts val="0"/>
              </a:spcAft>
              <a:buNone/>
            </a:pPr>
            <a:r>
              <a:rPr lang="ru-RU" sz="1400" dirty="0" smtClean="0">
                <a:latin typeface="Times New Roman"/>
                <a:ea typeface="Times New Roman"/>
              </a:rPr>
              <a:t>       </a:t>
            </a:r>
            <a:r>
              <a:rPr lang="ru-RU" sz="1600" b="1" dirty="0" smtClean="0">
                <a:latin typeface="Times New Roman"/>
                <a:ea typeface="Times New Roman"/>
              </a:rPr>
              <a:t>Бланк </a:t>
            </a:r>
            <a:r>
              <a:rPr lang="ru-RU" sz="1600" b="1" dirty="0">
                <a:latin typeface="Times New Roman"/>
                <a:ea typeface="Times New Roman"/>
              </a:rPr>
              <a:t>конкретного вида документа</a:t>
            </a:r>
            <a:r>
              <a:rPr lang="ru-RU" sz="1400" dirty="0">
                <a:latin typeface="Times New Roman"/>
                <a:ea typeface="Times New Roman"/>
              </a:rPr>
              <a:t>, кроме письма, включает в себя:</a:t>
            </a:r>
          </a:p>
          <a:p>
            <a:pPr algn="just">
              <a:spcAft>
                <a:spcPts val="0"/>
              </a:spcAft>
            </a:pPr>
            <a:r>
              <a:rPr lang="ru-RU" sz="1400" dirty="0">
                <a:latin typeface="Times New Roman"/>
                <a:ea typeface="Times New Roman"/>
              </a:rPr>
              <a:t>	Государственный герб РФ (герб субъекта РФ, эмблему организации или товарный знак);</a:t>
            </a:r>
          </a:p>
          <a:p>
            <a:pPr algn="just">
              <a:spcAft>
                <a:spcPts val="0"/>
              </a:spcAft>
            </a:pPr>
            <a:r>
              <a:rPr lang="ru-RU" sz="1400" dirty="0">
                <a:latin typeface="Times New Roman"/>
                <a:ea typeface="Times New Roman"/>
              </a:rPr>
              <a:t>	Наименование организации;</a:t>
            </a:r>
          </a:p>
          <a:p>
            <a:pPr algn="just">
              <a:spcAft>
                <a:spcPts val="0"/>
              </a:spcAft>
            </a:pPr>
            <a:r>
              <a:rPr lang="ru-RU" sz="1400" dirty="0">
                <a:latin typeface="Times New Roman"/>
                <a:ea typeface="Times New Roman"/>
              </a:rPr>
              <a:t>	Наименование вида документа;</a:t>
            </a:r>
          </a:p>
          <a:p>
            <a:pPr algn="just">
              <a:spcAft>
                <a:spcPts val="0"/>
              </a:spcAft>
            </a:pPr>
            <a:r>
              <a:rPr lang="ru-RU" sz="1400" dirty="0">
                <a:latin typeface="Times New Roman"/>
                <a:ea typeface="Times New Roman"/>
              </a:rPr>
              <a:t>	Место составления или издания документа, а также ограничительные отметки для размещения реквизитов: дата документа; регистрационный номер документа; заголовок к тексту; отметка о контроле.</a:t>
            </a:r>
          </a:p>
          <a:p>
            <a:endParaRPr lang="ru-RU" sz="1400" dirty="0"/>
          </a:p>
        </p:txBody>
      </p:sp>
    </p:spTree>
    <p:extLst>
      <p:ext uri="{BB962C8B-B14F-4D97-AF65-F5344CB8AC3E}">
        <p14:creationId xmlns:p14="http://schemas.microsoft.com/office/powerpoint/2010/main" val="17328678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291264" cy="5793507"/>
          </a:xfrm>
        </p:spPr>
        <p:txBody>
          <a:bodyPr>
            <a:normAutofit/>
          </a:bodyPr>
          <a:lstStyle/>
          <a:p>
            <a:pPr algn="just">
              <a:spcAft>
                <a:spcPts val="0"/>
              </a:spcAft>
            </a:pPr>
            <a:r>
              <a:rPr lang="ru-RU" sz="1800" b="1" dirty="0" smtClean="0">
                <a:latin typeface="Times New Roman"/>
                <a:ea typeface="Times New Roman"/>
              </a:rPr>
              <a:t>Реквизит «Дата».</a:t>
            </a:r>
          </a:p>
          <a:p>
            <a:pPr algn="just">
              <a:spcAft>
                <a:spcPts val="0"/>
              </a:spcAft>
            </a:pPr>
            <a:r>
              <a:rPr lang="ru-RU" sz="1800" b="1" dirty="0" smtClean="0">
                <a:latin typeface="Times New Roman"/>
                <a:ea typeface="Times New Roman"/>
              </a:rPr>
              <a:t>ГОСТ </a:t>
            </a:r>
            <a:r>
              <a:rPr lang="ru-RU" sz="1800" b="1" dirty="0">
                <a:latin typeface="Times New Roman"/>
                <a:ea typeface="Times New Roman"/>
              </a:rPr>
              <a:t>Р 6.30-2003 устанавливает два основных способа оформления даты:</a:t>
            </a:r>
            <a:endParaRPr lang="ru-RU" sz="1800" dirty="0">
              <a:latin typeface="Times New Roman"/>
              <a:ea typeface="Times New Roman"/>
            </a:endParaRPr>
          </a:p>
          <a:p>
            <a:pPr algn="just">
              <a:spcAft>
                <a:spcPts val="0"/>
              </a:spcAft>
            </a:pPr>
            <a:r>
              <a:rPr lang="ru-RU" sz="1800" dirty="0">
                <a:latin typeface="Times New Roman"/>
                <a:ea typeface="Times New Roman"/>
              </a:rPr>
              <a:t>	Цифровым способом в последовательности: день месяца, месяц, год (05.12.2003);</a:t>
            </a:r>
          </a:p>
          <a:p>
            <a:pPr algn="just">
              <a:spcAft>
                <a:spcPts val="0"/>
              </a:spcAft>
            </a:pPr>
            <a:r>
              <a:rPr lang="ru-RU" sz="1800" dirty="0">
                <a:latin typeface="Times New Roman"/>
                <a:ea typeface="Times New Roman"/>
              </a:rPr>
              <a:t>	Словесно-цифровым способом: 05 апреля 2003 года</a:t>
            </a:r>
            <a:r>
              <a:rPr lang="ru-RU" sz="1800" dirty="0" smtClean="0">
                <a:latin typeface="Times New Roman"/>
                <a:ea typeface="Times New Roman"/>
              </a:rPr>
              <a:t>.</a:t>
            </a:r>
            <a:endParaRPr lang="ru-RU" sz="1800" dirty="0">
              <a:latin typeface="Times New Roman"/>
              <a:ea typeface="Times New Roman"/>
            </a:endParaRPr>
          </a:p>
          <a:p>
            <a:pPr algn="just">
              <a:spcAft>
                <a:spcPts val="0"/>
              </a:spcAft>
            </a:pPr>
            <a:r>
              <a:rPr lang="ru-RU" sz="1800" dirty="0">
                <a:latin typeface="Times New Roman"/>
                <a:ea typeface="Times New Roman"/>
              </a:rPr>
              <a:t>	Датой документа может быть дата:</a:t>
            </a:r>
          </a:p>
          <a:p>
            <a:pPr algn="just">
              <a:spcAft>
                <a:spcPts val="0"/>
              </a:spcAft>
            </a:pPr>
            <a:r>
              <a:rPr lang="ru-RU" sz="1800" dirty="0">
                <a:latin typeface="Times New Roman"/>
                <a:ea typeface="Times New Roman"/>
              </a:rPr>
              <a:t>	-подписания документа (в приказах, распоряжениях, справках, письмах, договорах);</a:t>
            </a:r>
          </a:p>
          <a:p>
            <a:pPr algn="just">
              <a:spcAft>
                <a:spcPts val="0"/>
              </a:spcAft>
            </a:pPr>
            <a:r>
              <a:rPr lang="ru-RU" sz="1800" dirty="0">
                <a:latin typeface="Times New Roman"/>
                <a:ea typeface="Times New Roman"/>
              </a:rPr>
              <a:t>	-утверждения документа (в положениях, инструкциях, правилах, штатных расписаниях);</a:t>
            </a:r>
          </a:p>
          <a:p>
            <a:pPr algn="just">
              <a:spcAft>
                <a:spcPts val="0"/>
              </a:spcAft>
            </a:pPr>
            <a:r>
              <a:rPr lang="ru-RU" sz="1800" dirty="0">
                <a:latin typeface="Times New Roman"/>
                <a:ea typeface="Times New Roman"/>
              </a:rPr>
              <a:t>	-события (в протоколах).</a:t>
            </a:r>
          </a:p>
          <a:p>
            <a:pPr algn="just">
              <a:spcAft>
                <a:spcPts val="0"/>
              </a:spcAft>
            </a:pPr>
            <a:r>
              <a:rPr lang="ru-RU" sz="1600" b="1" dirty="0" smtClean="0">
                <a:latin typeface="Times New Roman"/>
                <a:ea typeface="Times New Roman"/>
              </a:rPr>
              <a:t>Реквизит «Регистрационный </a:t>
            </a:r>
            <a:r>
              <a:rPr lang="ru-RU" sz="1600" b="1" dirty="0">
                <a:latin typeface="Times New Roman"/>
                <a:ea typeface="Times New Roman"/>
              </a:rPr>
              <a:t>номер </a:t>
            </a:r>
            <a:r>
              <a:rPr lang="ru-RU" sz="1600" b="1" dirty="0" smtClean="0">
                <a:latin typeface="Times New Roman"/>
                <a:ea typeface="Times New Roman"/>
              </a:rPr>
              <a:t>документа». </a:t>
            </a:r>
          </a:p>
          <a:p>
            <a:pPr algn="just">
              <a:spcAft>
                <a:spcPts val="0"/>
              </a:spcAft>
            </a:pPr>
            <a:r>
              <a:rPr lang="ru-RU" sz="1600" dirty="0" smtClean="0">
                <a:latin typeface="Times New Roman"/>
                <a:ea typeface="Times New Roman"/>
              </a:rPr>
              <a:t>Регистрация </a:t>
            </a:r>
            <a:r>
              <a:rPr lang="ru-RU" sz="1600" dirty="0">
                <a:latin typeface="Times New Roman"/>
                <a:ea typeface="Times New Roman"/>
              </a:rPr>
              <a:t>документа проводится после его подписания или утверждения. </a:t>
            </a:r>
            <a:r>
              <a:rPr lang="ru-RU" sz="1600" dirty="0" smtClean="0">
                <a:latin typeface="Times New Roman"/>
                <a:ea typeface="Times New Roman"/>
              </a:rPr>
              <a:t> И </a:t>
            </a:r>
            <a:r>
              <a:rPr lang="ru-RU" sz="1600" dirty="0">
                <a:latin typeface="Times New Roman"/>
                <a:ea typeface="Times New Roman"/>
              </a:rPr>
              <a:t>дата и регистрационный номер могут записываться от руки или проставляться с помощью механического нумератора.</a:t>
            </a:r>
          </a:p>
          <a:p>
            <a:pPr algn="just">
              <a:spcAft>
                <a:spcPts val="0"/>
              </a:spcAft>
            </a:pPr>
            <a:r>
              <a:rPr lang="ru-RU" sz="1600" b="1" dirty="0" smtClean="0">
                <a:latin typeface="Times New Roman"/>
                <a:ea typeface="Times New Roman"/>
              </a:rPr>
              <a:t>Реквизит «Ссылка </a:t>
            </a:r>
            <a:r>
              <a:rPr lang="ru-RU" sz="1600" b="1" dirty="0">
                <a:latin typeface="Times New Roman"/>
                <a:ea typeface="Times New Roman"/>
              </a:rPr>
              <a:t>на регистрационный номер и дату </a:t>
            </a:r>
            <a:r>
              <a:rPr lang="ru-RU" sz="1600" b="1" dirty="0" smtClean="0">
                <a:latin typeface="Times New Roman"/>
                <a:ea typeface="Times New Roman"/>
              </a:rPr>
              <a:t>документа». </a:t>
            </a:r>
            <a:r>
              <a:rPr lang="ru-RU" sz="1600" dirty="0">
                <a:latin typeface="Times New Roman"/>
                <a:ea typeface="Times New Roman"/>
              </a:rPr>
              <a:t>Этот реквизит используется только в бланках писем в виде отметки, указывающей место расположения реквизита:</a:t>
            </a:r>
          </a:p>
          <a:p>
            <a:pPr algn="just">
              <a:spcAft>
                <a:spcPts val="0"/>
              </a:spcAft>
            </a:pPr>
            <a:r>
              <a:rPr lang="ru-RU" sz="1600" dirty="0" smtClean="0">
                <a:latin typeface="Times New Roman"/>
                <a:ea typeface="Times New Roman"/>
              </a:rPr>
              <a:t>На </a:t>
            </a:r>
            <a:r>
              <a:rPr lang="ru-RU" sz="1600" dirty="0">
                <a:latin typeface="Times New Roman"/>
                <a:ea typeface="Times New Roman"/>
              </a:rPr>
              <a:t>№________от__________</a:t>
            </a:r>
          </a:p>
          <a:p>
            <a:endParaRPr lang="ru-RU" dirty="0"/>
          </a:p>
        </p:txBody>
      </p:sp>
    </p:spTree>
    <p:extLst>
      <p:ext uri="{BB962C8B-B14F-4D97-AF65-F5344CB8AC3E}">
        <p14:creationId xmlns:p14="http://schemas.microsoft.com/office/powerpoint/2010/main" val="1377205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548680"/>
            <a:ext cx="8229600" cy="5577483"/>
          </a:xfrm>
        </p:spPr>
        <p:txBody>
          <a:bodyPr>
            <a:normAutofit fontScale="47500" lnSpcReduction="20000"/>
          </a:bodyPr>
          <a:lstStyle/>
          <a:p>
            <a:pPr marL="0" indent="0">
              <a:buNone/>
            </a:pPr>
            <a:r>
              <a:rPr lang="ru-RU" b="1" dirty="0" smtClean="0">
                <a:latin typeface="Times New Roman" panose="02020603050405020304" pitchFamily="18" charset="0"/>
                <a:cs typeface="Times New Roman" panose="02020603050405020304" pitchFamily="18" charset="0"/>
              </a:rPr>
              <a:t>Реквизит «</a:t>
            </a:r>
            <a:r>
              <a:rPr lang="ru-RU" sz="3400" b="1" dirty="0" smtClean="0">
                <a:latin typeface="Times New Roman" panose="02020603050405020304" pitchFamily="18" charset="0"/>
                <a:cs typeface="Times New Roman" panose="02020603050405020304" pitchFamily="18" charset="0"/>
              </a:rPr>
              <a:t>Адресат»:</a:t>
            </a:r>
          </a:p>
          <a:p>
            <a:pPr marL="0" indent="0">
              <a:buNone/>
            </a:pPr>
            <a:r>
              <a:rPr lang="ru-RU" dirty="0" smtClean="0">
                <a:latin typeface="Times New Roman" panose="02020603050405020304" pitchFamily="18" charset="0"/>
                <a:cs typeface="Times New Roman" panose="02020603050405020304" pitchFamily="18" charset="0"/>
              </a:rPr>
              <a:t>В качестве адресата могут быть организации, их структурные подразделения, должностные или физические лица. При адресовании документа должностному лицу инициалы указывают перед фамилией. Наименование организации и ее структурного подразделения указывают в именительном падеже. Например (здесь и далее примеры наименования организаций, их справочные данные и др. являются условными):</a:t>
            </a:r>
          </a:p>
          <a:p>
            <a:endParaRPr lang="ru-RU" dirty="0" smtClean="0"/>
          </a:p>
          <a:p>
            <a:pPr lvl="8"/>
            <a:r>
              <a:rPr lang="ru-RU" sz="3400" dirty="0" smtClean="0">
                <a:latin typeface="Times New Roman" panose="02020603050405020304" pitchFamily="18" charset="0"/>
                <a:cs typeface="Times New Roman" panose="02020603050405020304" pitchFamily="18" charset="0"/>
              </a:rPr>
              <a:t>Минюст России  </a:t>
            </a:r>
          </a:p>
          <a:p>
            <a:pPr lvl="8"/>
            <a:r>
              <a:rPr lang="ru-RU" sz="3400" dirty="0" smtClean="0">
                <a:latin typeface="Times New Roman" panose="02020603050405020304" pitchFamily="18" charset="0"/>
                <a:cs typeface="Times New Roman" panose="02020603050405020304" pitchFamily="18" charset="0"/>
              </a:rPr>
              <a:t>Департамент информатизации</a:t>
            </a:r>
            <a:endParaRPr lang="ru-RU" sz="3400"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a:t>
            </a:r>
            <a:r>
              <a:rPr lang="ru-RU" sz="3400" dirty="0" smtClean="0">
                <a:latin typeface="Times New Roman" panose="02020603050405020304" pitchFamily="18" charset="0"/>
                <a:cs typeface="Times New Roman" panose="02020603050405020304" pitchFamily="18" charset="0"/>
              </a:rPr>
              <a:t>     и научно-технического обеспечения</a:t>
            </a:r>
          </a:p>
          <a:p>
            <a:endParaRPr lang="ru-RU" sz="3400"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Должность лица, которому адресован документ, указывают в дательном падеже, например:</a:t>
            </a:r>
          </a:p>
          <a:p>
            <a:r>
              <a:rPr lang="ru-RU" dirty="0" smtClean="0">
                <a:latin typeface="Times New Roman" panose="02020603050405020304" pitchFamily="18" charset="0"/>
                <a:cs typeface="Times New Roman" panose="02020603050405020304" pitchFamily="18" charset="0"/>
              </a:rPr>
              <a:t>                                 			Генеральному директору</a:t>
            </a:r>
          </a:p>
          <a:p>
            <a:r>
              <a:rPr lang="ru-RU" dirty="0" smtClean="0">
                <a:latin typeface="Times New Roman" panose="02020603050405020304" pitchFamily="18" charset="0"/>
                <a:cs typeface="Times New Roman" panose="02020603050405020304" pitchFamily="18" charset="0"/>
              </a:rPr>
              <a:t>                                 			ОАО "Северные регионы</a:t>
            </a:r>
          </a:p>
          <a:p>
            <a:pPr marL="3657600" lvl="8" indent="0">
              <a:buNone/>
            </a:pPr>
            <a:endParaRPr lang="ru-RU" dirty="0" smtClean="0">
              <a:latin typeface="Times New Roman" panose="02020603050405020304" pitchFamily="18" charset="0"/>
              <a:cs typeface="Times New Roman" panose="02020603050405020304" pitchFamily="18" charset="0"/>
            </a:endParaRPr>
          </a:p>
          <a:p>
            <a:pPr marL="3657600" lvl="8" indent="0">
              <a:buNone/>
            </a:pPr>
            <a:r>
              <a:rPr lang="ru-RU" sz="3400" dirty="0" smtClean="0">
                <a:latin typeface="Times New Roman" panose="02020603050405020304" pitchFamily="18" charset="0"/>
                <a:cs typeface="Times New Roman" panose="02020603050405020304" pitchFamily="18" charset="0"/>
              </a:rPr>
              <a:t>                   В.А</a:t>
            </a:r>
            <a:r>
              <a:rPr lang="ru-RU" sz="3400" dirty="0">
                <a:latin typeface="Times New Roman" panose="02020603050405020304" pitchFamily="18" charset="0"/>
                <a:cs typeface="Times New Roman" panose="02020603050405020304" pitchFamily="18" charset="0"/>
              </a:rPr>
              <a:t>. Лагунину</a:t>
            </a:r>
          </a:p>
          <a:p>
            <a:endParaRPr lang="ru-RU" dirty="0" smtClean="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АО "</a:t>
            </a:r>
            <a:r>
              <a:rPr lang="ru-RU" dirty="0" err="1" smtClean="0">
                <a:latin typeface="Times New Roman" panose="02020603050405020304" pitchFamily="18" charset="0"/>
                <a:cs typeface="Times New Roman" panose="02020603050405020304" pitchFamily="18" charset="0"/>
              </a:rPr>
              <a:t>Электроцентромонтаж</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Главному бухгалтеру</a:t>
            </a:r>
          </a:p>
          <a:p>
            <a:r>
              <a:rPr lang="ru-RU" dirty="0" smtClean="0">
                <a:latin typeface="Times New Roman" panose="02020603050405020304" pitchFamily="18" charset="0"/>
                <a:cs typeface="Times New Roman" panose="02020603050405020304" pitchFamily="18" charset="0"/>
              </a:rPr>
              <a:t>                                 				</a:t>
            </a:r>
          </a:p>
          <a:p>
            <a:pPr marL="3657600" lvl="8" indent="0">
              <a:buNone/>
            </a:pPr>
            <a:r>
              <a:rPr lang="ru-RU" sz="3400" dirty="0" smtClean="0">
                <a:latin typeface="Times New Roman" panose="02020603050405020304" pitchFamily="18" charset="0"/>
                <a:cs typeface="Times New Roman" panose="02020603050405020304" pitchFamily="18" charset="0"/>
              </a:rPr>
              <a:t>                 В.М. </a:t>
            </a:r>
            <a:r>
              <a:rPr lang="ru-RU" sz="3400" dirty="0" err="1" smtClean="0">
                <a:latin typeface="Times New Roman" panose="02020603050405020304" pitchFamily="18" charset="0"/>
                <a:cs typeface="Times New Roman" panose="02020603050405020304" pitchFamily="18" charset="0"/>
              </a:rPr>
              <a:t>Кочетову</a:t>
            </a:r>
            <a:endParaRPr lang="ru-RU" sz="3400" dirty="0" smtClean="0">
              <a:latin typeface="Times New Roman" panose="02020603050405020304" pitchFamily="18" charset="0"/>
              <a:cs typeface="Times New Roman" panose="02020603050405020304" pitchFamily="18" charset="0"/>
            </a:endParaRPr>
          </a:p>
          <a:p>
            <a:endParaRPr lang="ru-RU" sz="3400" dirty="0" smtClean="0"/>
          </a:p>
          <a:p>
            <a:endParaRPr lang="ru-RU" dirty="0"/>
          </a:p>
        </p:txBody>
      </p:sp>
    </p:spTree>
    <p:extLst>
      <p:ext uri="{BB962C8B-B14F-4D97-AF65-F5344CB8AC3E}">
        <p14:creationId xmlns:p14="http://schemas.microsoft.com/office/powerpoint/2010/main" val="2904879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525344"/>
          </a:xfrm>
        </p:spPr>
        <p:txBody>
          <a:bodyPr>
            <a:noAutofit/>
          </a:bodyPr>
          <a:lstStyle/>
          <a:p>
            <a:r>
              <a:rPr lang="ru-RU" sz="1800" dirty="0" smtClean="0">
                <a:latin typeface="Times New Roman" panose="02020603050405020304" pitchFamily="18" charset="0"/>
                <a:cs typeface="Times New Roman" panose="02020603050405020304" pitchFamily="18" charset="0"/>
              </a:rPr>
              <a:t>Если документ отправляют в несколько однородных организаций или в несколько структурных подразделений одной организации, то их следует указывать обобщенно, например:</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                                			Администрации районов</a:t>
            </a:r>
          </a:p>
          <a:p>
            <a:r>
              <a:rPr lang="ru-RU" sz="1800" dirty="0" smtClean="0">
                <a:latin typeface="Times New Roman" panose="02020603050405020304" pitchFamily="18" charset="0"/>
                <a:cs typeface="Times New Roman" panose="02020603050405020304" pitchFamily="18" charset="0"/>
              </a:rPr>
              <a:t>                                 			Московской области</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Допускается центрировать каждую строку реквизита "Адресат" по отношению к самой длинной строке. Например:</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                                      			Главному редактору</a:t>
            </a:r>
          </a:p>
          <a:p>
            <a:r>
              <a:rPr lang="ru-RU" sz="1800" dirty="0" smtClean="0">
                <a:latin typeface="Times New Roman" panose="02020603050405020304" pitchFamily="18" charset="0"/>
                <a:cs typeface="Times New Roman" panose="02020603050405020304" pitchFamily="18" charset="0"/>
              </a:rPr>
              <a:t>                                      			Издательского дома</a:t>
            </a:r>
          </a:p>
          <a:p>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a:t>
            </a:r>
            <a:r>
              <a:rPr lang="ru-RU" sz="1800" dirty="0" err="1" smtClean="0">
                <a:latin typeface="Times New Roman" panose="02020603050405020304" pitchFamily="18" charset="0"/>
                <a:cs typeface="Times New Roman" panose="02020603050405020304" pitchFamily="18" charset="0"/>
              </a:rPr>
              <a:t>Медиадом</a:t>
            </a:r>
            <a:r>
              <a:rPr lang="ru-RU" sz="1800" dirty="0" smtClean="0">
                <a:latin typeface="Times New Roman" panose="02020603050405020304" pitchFamily="18" charset="0"/>
                <a:cs typeface="Times New Roman" panose="02020603050405020304" pitchFamily="18" charset="0"/>
              </a:rPr>
              <a:t>"</a:t>
            </a:r>
          </a:p>
          <a:p>
            <a:r>
              <a:rPr lang="ru-RU" sz="1800" dirty="0" smtClean="0">
                <a:latin typeface="Times New Roman" panose="02020603050405020304" pitchFamily="18" charset="0"/>
                <a:cs typeface="Times New Roman" panose="02020603050405020304" pitchFamily="18" charset="0"/>
              </a:rPr>
              <a:t>                                         			Н.В. Семиной</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Документ не должен содержать более четырех адресатов. Слово "Копия" перед вторым, третьим, четвертым адресатами не указывают. При большем числе адресатов составляют список рассылки документа.</a:t>
            </a:r>
          </a:p>
          <a:p>
            <a:r>
              <a:rPr lang="ru-RU" sz="1800" dirty="0" smtClean="0">
                <a:latin typeface="Times New Roman" panose="02020603050405020304" pitchFamily="18" charset="0"/>
                <a:cs typeface="Times New Roman" panose="02020603050405020304" pitchFamily="18" charset="0"/>
              </a:rPr>
              <a:t> </a:t>
            </a:r>
          </a:p>
          <a:p>
            <a:endParaRPr lang="ru-RU" sz="1400" dirty="0" smtClean="0"/>
          </a:p>
          <a:p>
            <a:endParaRPr lang="ru-RU" sz="1500" dirty="0"/>
          </a:p>
        </p:txBody>
      </p:sp>
    </p:spTree>
    <p:extLst>
      <p:ext uri="{BB962C8B-B14F-4D97-AF65-F5344CB8AC3E}">
        <p14:creationId xmlns:p14="http://schemas.microsoft.com/office/powerpoint/2010/main" val="26429894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fontScale="47500" lnSpcReduction="20000"/>
          </a:bodyPr>
          <a:lstStyle/>
          <a:p>
            <a:r>
              <a:rPr lang="ru-RU" sz="3800" dirty="0" smtClean="0">
                <a:latin typeface="Times New Roman" panose="02020603050405020304" pitchFamily="18" charset="0"/>
                <a:cs typeface="Times New Roman" panose="02020603050405020304" pitchFamily="18" charset="0"/>
              </a:rPr>
              <a:t>При </a:t>
            </a:r>
            <a:r>
              <a:rPr lang="ru-RU" sz="3800" b="1" dirty="0" smtClean="0">
                <a:latin typeface="Times New Roman" panose="02020603050405020304" pitchFamily="18" charset="0"/>
                <a:cs typeface="Times New Roman" panose="02020603050405020304" pitchFamily="18" charset="0"/>
              </a:rPr>
              <a:t>адресовании письма в организацию </a:t>
            </a:r>
            <a:r>
              <a:rPr lang="ru-RU" sz="3800" dirty="0" smtClean="0">
                <a:latin typeface="Times New Roman" panose="02020603050405020304" pitchFamily="18" charset="0"/>
                <a:cs typeface="Times New Roman" panose="02020603050405020304" pitchFamily="18" charset="0"/>
              </a:rPr>
              <a:t>указывают ее наименование, затем почтовый адрес, например:</a:t>
            </a:r>
          </a:p>
          <a:p>
            <a:r>
              <a:rPr lang="ru-RU" sz="2600" dirty="0" smtClean="0">
                <a:latin typeface="Times New Roman" panose="02020603050405020304" pitchFamily="18" charset="0"/>
                <a:cs typeface="Times New Roman" panose="02020603050405020304" pitchFamily="18" charset="0"/>
              </a:rPr>
              <a:t>                       			</a:t>
            </a:r>
            <a:r>
              <a:rPr lang="ru-RU" sz="3400" dirty="0" smtClean="0">
                <a:latin typeface="Times New Roman" panose="02020603050405020304" pitchFamily="18" charset="0"/>
                <a:cs typeface="Times New Roman" panose="02020603050405020304" pitchFamily="18" charset="0"/>
              </a:rPr>
              <a:t>  Государственное учреждение</a:t>
            </a:r>
          </a:p>
          <a:p>
            <a:r>
              <a:rPr lang="ru-RU" sz="3400" dirty="0" smtClean="0">
                <a:latin typeface="Times New Roman" panose="02020603050405020304" pitchFamily="18" charset="0"/>
                <a:cs typeface="Times New Roman" panose="02020603050405020304" pitchFamily="18" charset="0"/>
              </a:rPr>
              <a:t>                        			  Всероссийский научно-исследовательский</a:t>
            </a:r>
          </a:p>
          <a:p>
            <a:r>
              <a:rPr lang="ru-RU" sz="3400" dirty="0" smtClean="0">
                <a:latin typeface="Times New Roman" panose="02020603050405020304" pitchFamily="18" charset="0"/>
                <a:cs typeface="Times New Roman" panose="02020603050405020304" pitchFamily="18" charset="0"/>
              </a:rPr>
              <a:t>                        			  институт документоведения и архивного дела</a:t>
            </a:r>
          </a:p>
          <a:p>
            <a:r>
              <a:rPr lang="ru-RU" sz="3400" dirty="0" smtClean="0">
                <a:latin typeface="Times New Roman" panose="02020603050405020304" pitchFamily="18" charset="0"/>
                <a:cs typeface="Times New Roman" panose="02020603050405020304" pitchFamily="18" charset="0"/>
              </a:rPr>
              <a:t>                        			  Профсоюзная ул., д. 82, Москва, 117393</a:t>
            </a:r>
          </a:p>
          <a:p>
            <a:endParaRPr lang="ru-RU" sz="2600" dirty="0" smtClean="0">
              <a:latin typeface="Times New Roman" panose="02020603050405020304" pitchFamily="18" charset="0"/>
              <a:cs typeface="Times New Roman" panose="02020603050405020304" pitchFamily="18" charset="0"/>
            </a:endParaRPr>
          </a:p>
          <a:p>
            <a:r>
              <a:rPr lang="ru-RU" sz="4000" dirty="0" smtClean="0">
                <a:latin typeface="Times New Roman" panose="02020603050405020304" pitchFamily="18" charset="0"/>
                <a:cs typeface="Times New Roman" panose="02020603050405020304" pitchFamily="18" charset="0"/>
              </a:rPr>
              <a:t>При </a:t>
            </a:r>
            <a:r>
              <a:rPr lang="ru-RU" sz="4000" b="1" dirty="0" smtClean="0">
                <a:latin typeface="Times New Roman" panose="02020603050405020304" pitchFamily="18" charset="0"/>
                <a:cs typeface="Times New Roman" panose="02020603050405020304" pitchFamily="18" charset="0"/>
              </a:rPr>
              <a:t>адресовании документа физическому лицу </a:t>
            </a:r>
            <a:r>
              <a:rPr lang="ru-RU" sz="4000" dirty="0" smtClean="0">
                <a:latin typeface="Times New Roman" panose="02020603050405020304" pitchFamily="18" charset="0"/>
                <a:cs typeface="Times New Roman" panose="02020603050405020304" pitchFamily="18" charset="0"/>
              </a:rPr>
              <a:t>указывают фамилию и инициалы получателя, затем почтовый адрес, (Правила оказания услуг почтовой связи </a:t>
            </a:r>
            <a:r>
              <a:rPr lang="ru-RU" sz="4000" smtClean="0">
                <a:latin typeface="Times New Roman" panose="02020603050405020304" pitchFamily="18" charset="0"/>
                <a:cs typeface="Times New Roman" panose="02020603050405020304" pitchFamily="18" charset="0"/>
              </a:rPr>
              <a:t>от </a:t>
            </a:r>
            <a:r>
              <a:rPr lang="ru-RU" sz="4000" smtClean="0">
                <a:latin typeface="Times New Roman" panose="02020603050405020304" pitchFamily="18" charset="0"/>
                <a:cs typeface="Times New Roman" panose="02020603050405020304" pitchFamily="18" charset="0"/>
              </a:rPr>
              <a:t>26.09.2000 </a:t>
            </a:r>
            <a:r>
              <a:rPr lang="ru-RU" sz="4000" dirty="0" smtClean="0">
                <a:latin typeface="Times New Roman" panose="02020603050405020304" pitchFamily="18" charset="0"/>
                <a:cs typeface="Times New Roman" panose="02020603050405020304" pitchFamily="18" charset="0"/>
              </a:rPr>
              <a:t>№ 725)  например:</a:t>
            </a:r>
          </a:p>
          <a:p>
            <a:endParaRPr lang="ru-RU" sz="4000" dirty="0" smtClean="0">
              <a:latin typeface="Times New Roman" panose="02020603050405020304" pitchFamily="18" charset="0"/>
              <a:cs typeface="Times New Roman" panose="02020603050405020304" pitchFamily="18" charset="0"/>
            </a:endParaRPr>
          </a:p>
          <a:p>
            <a:r>
              <a:rPr lang="ru-RU" sz="2600" dirty="0" smtClean="0">
                <a:latin typeface="Times New Roman" panose="02020603050405020304" pitchFamily="18" charset="0"/>
                <a:cs typeface="Times New Roman" panose="02020603050405020304" pitchFamily="18" charset="0"/>
              </a:rPr>
              <a:t>                                 					</a:t>
            </a:r>
            <a:r>
              <a:rPr lang="ru-RU" sz="3400" dirty="0" err="1" smtClean="0">
                <a:latin typeface="Times New Roman" panose="02020603050405020304" pitchFamily="18" charset="0"/>
                <a:cs typeface="Times New Roman" panose="02020603050405020304" pitchFamily="18" charset="0"/>
              </a:rPr>
              <a:t>Образцову</a:t>
            </a:r>
            <a:r>
              <a:rPr lang="ru-RU" sz="3400" dirty="0" smtClean="0">
                <a:latin typeface="Times New Roman" panose="02020603050405020304" pitchFamily="18" charset="0"/>
                <a:cs typeface="Times New Roman" panose="02020603050405020304" pitchFamily="18" charset="0"/>
              </a:rPr>
              <a:t> О.П.</a:t>
            </a:r>
          </a:p>
          <a:p>
            <a:r>
              <a:rPr lang="ru-RU" sz="3400" dirty="0" smtClean="0">
                <a:latin typeface="Times New Roman" panose="02020603050405020304" pitchFamily="18" charset="0"/>
                <a:cs typeface="Times New Roman" panose="02020603050405020304" pitchFamily="18" charset="0"/>
              </a:rPr>
              <a:t>                                 				ул. Садовая, д. 5, кв. 12,</a:t>
            </a:r>
          </a:p>
          <a:p>
            <a:r>
              <a:rPr lang="ru-RU" sz="3400" dirty="0" smtClean="0">
                <a:latin typeface="Times New Roman" panose="02020603050405020304" pitchFamily="18" charset="0"/>
                <a:cs typeface="Times New Roman" panose="02020603050405020304" pitchFamily="18" charset="0"/>
              </a:rPr>
              <a:t>                                				г. Липки, Киреевский р-н,</a:t>
            </a:r>
          </a:p>
          <a:p>
            <a:r>
              <a:rPr lang="ru-RU" sz="3400" dirty="0" smtClean="0">
                <a:latin typeface="Times New Roman" panose="02020603050405020304" pitchFamily="18" charset="0"/>
                <a:cs typeface="Times New Roman" panose="02020603050405020304" pitchFamily="18" charset="0"/>
              </a:rPr>
              <a:t>                                 				Тульская обл., 301264</a:t>
            </a:r>
          </a:p>
          <a:p>
            <a:endParaRPr lang="ru-RU" sz="2600" dirty="0" smtClean="0">
              <a:latin typeface="Times New Roman" panose="02020603050405020304" pitchFamily="18" charset="0"/>
              <a:cs typeface="Times New Roman" panose="02020603050405020304" pitchFamily="18" charset="0"/>
            </a:endParaRPr>
          </a:p>
          <a:p>
            <a:pPr marL="0" indent="0">
              <a:buNone/>
            </a:pPr>
            <a:r>
              <a:rPr lang="ru-RU" sz="3800" b="1" dirty="0" smtClean="0">
                <a:latin typeface="Times New Roman" panose="02020603050405020304" pitchFamily="18" charset="0"/>
                <a:cs typeface="Times New Roman" panose="02020603050405020304" pitchFamily="18" charset="0"/>
              </a:rPr>
              <a:t>Реквизит «</a:t>
            </a:r>
            <a:r>
              <a:rPr lang="ru-RU" sz="3800" dirty="0" smtClean="0">
                <a:latin typeface="Times New Roman" panose="02020603050405020304" pitchFamily="18" charset="0"/>
                <a:cs typeface="Times New Roman" panose="02020603050405020304" pitchFamily="18" charset="0"/>
              </a:rPr>
              <a:t> </a:t>
            </a:r>
            <a:r>
              <a:rPr lang="ru-RU" sz="3800" b="1" dirty="0" smtClean="0">
                <a:latin typeface="Times New Roman" panose="02020603050405020304" pitchFamily="18" charset="0"/>
                <a:cs typeface="Times New Roman" panose="02020603050405020304" pitchFamily="18" charset="0"/>
              </a:rPr>
              <a:t>Утверждение документа».</a:t>
            </a:r>
          </a:p>
          <a:p>
            <a:r>
              <a:rPr lang="ru-RU" sz="3800" dirty="0" smtClean="0">
                <a:latin typeface="Times New Roman" panose="02020603050405020304" pitchFamily="18" charset="0"/>
                <a:cs typeface="Times New Roman" panose="02020603050405020304" pitchFamily="18" charset="0"/>
              </a:rPr>
              <a:t>Документ утверждается должностным лицом (должностными лицами) или специально издаваемым документом. При утверждении документа должностным лицом гриф утверждения документа должен состоять из слова УТВЕРЖДАЮ (без кавычек), наименования должности лица, утверждающего документ, его подписи, инициалов, фамилии и даты утверждения, например:</a:t>
            </a:r>
          </a:p>
          <a:p>
            <a:endParaRPr lang="ru-RU" sz="3800" dirty="0" smtClean="0">
              <a:latin typeface="Times New Roman" panose="02020603050405020304" pitchFamily="18" charset="0"/>
              <a:cs typeface="Times New Roman" panose="02020603050405020304" pitchFamily="18" charset="0"/>
            </a:endParaRPr>
          </a:p>
          <a:p>
            <a:r>
              <a:rPr lang="ru-RU" sz="3800" dirty="0" smtClean="0">
                <a:latin typeface="Times New Roman" panose="02020603050405020304" pitchFamily="18" charset="0"/>
                <a:cs typeface="Times New Roman" panose="02020603050405020304" pitchFamily="18" charset="0"/>
              </a:rPr>
              <a:t>                                 					УТВЕРЖДАЮ</a:t>
            </a:r>
          </a:p>
          <a:p>
            <a:r>
              <a:rPr lang="ru-RU" sz="3800" dirty="0" smtClean="0">
                <a:latin typeface="Times New Roman" panose="02020603050405020304" pitchFamily="18" charset="0"/>
                <a:cs typeface="Times New Roman" panose="02020603050405020304" pitchFamily="18" charset="0"/>
              </a:rPr>
              <a:t>                                 				Президент ЗАО "</a:t>
            </a:r>
            <a:r>
              <a:rPr lang="ru-RU" sz="3800" dirty="0" err="1" smtClean="0">
                <a:latin typeface="Times New Roman" panose="02020603050405020304" pitchFamily="18" charset="0"/>
                <a:cs typeface="Times New Roman" panose="02020603050405020304" pitchFamily="18" charset="0"/>
              </a:rPr>
              <a:t>Ростекстиль</a:t>
            </a:r>
            <a:r>
              <a:rPr lang="ru-RU" sz="3800" dirty="0" smtClean="0">
                <a:latin typeface="Times New Roman" panose="02020603050405020304" pitchFamily="18" charset="0"/>
                <a:cs typeface="Times New Roman" panose="02020603050405020304" pitchFamily="18" charset="0"/>
              </a:rPr>
              <a:t>"</a:t>
            </a:r>
          </a:p>
          <a:p>
            <a:r>
              <a:rPr lang="ru-RU" sz="3800" dirty="0" smtClean="0">
                <a:latin typeface="Times New Roman" panose="02020603050405020304" pitchFamily="18" charset="0"/>
                <a:cs typeface="Times New Roman" panose="02020603050405020304" pitchFamily="18" charset="0"/>
              </a:rPr>
              <a:t>                                 				Личная подпись      В.А. Степанов</a:t>
            </a:r>
          </a:p>
          <a:p>
            <a:r>
              <a:rPr lang="ru-RU" sz="3800" dirty="0" smtClean="0">
                <a:latin typeface="Times New Roman" panose="02020603050405020304" pitchFamily="18" charset="0"/>
                <a:cs typeface="Times New Roman" panose="02020603050405020304" pitchFamily="18" charset="0"/>
              </a:rPr>
              <a:t>                                 				Дата</a:t>
            </a:r>
          </a:p>
          <a:p>
            <a:endParaRPr lang="ru-RU" sz="1800" dirty="0"/>
          </a:p>
        </p:txBody>
      </p:sp>
    </p:spTree>
    <p:extLst>
      <p:ext uri="{BB962C8B-B14F-4D97-AF65-F5344CB8AC3E}">
        <p14:creationId xmlns:p14="http://schemas.microsoft.com/office/powerpoint/2010/main" val="41767251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19270"/>
            <a:ext cx="9036496" cy="6622098"/>
          </a:xfrm>
        </p:spPr>
        <p:txBody>
          <a:bodyPr>
            <a:noAutofit/>
          </a:bodyPr>
          <a:lstStyle/>
          <a:p>
            <a:r>
              <a:rPr lang="ru-RU" sz="1600" dirty="0" smtClean="0"/>
              <a:t> </a:t>
            </a:r>
          </a:p>
          <a:p>
            <a:r>
              <a:rPr lang="ru-RU" sz="1600" b="1" dirty="0">
                <a:latin typeface="Times New Roman" panose="02020603050405020304" pitchFamily="18" charset="0"/>
                <a:cs typeface="Times New Roman" panose="02020603050405020304" pitchFamily="18" charset="0"/>
              </a:rPr>
              <a:t>Гриф утверждения документа располагают в правом верхнем углу документа</a:t>
            </a:r>
            <a:r>
              <a:rPr lang="ru-RU" sz="1600" b="1"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При утверждении документа несколькими должностными лицами их подписи располагают на одном уровне.</a:t>
            </a:r>
          </a:p>
          <a:p>
            <a:r>
              <a:rPr lang="ru-RU" sz="1600" dirty="0" smtClean="0">
                <a:latin typeface="Times New Roman" panose="02020603050405020304" pitchFamily="18" charset="0"/>
                <a:cs typeface="Times New Roman" panose="02020603050405020304" pitchFamily="18" charset="0"/>
              </a:rPr>
              <a:t>При утверждении документа постановлением, решением, приказом, протоколом гриф утверждения состоит из слова  </a:t>
            </a:r>
            <a:r>
              <a:rPr lang="ru-RU" sz="1600" b="1" dirty="0" smtClean="0">
                <a:latin typeface="Times New Roman" panose="02020603050405020304" pitchFamily="18" charset="0"/>
                <a:cs typeface="Times New Roman" panose="02020603050405020304" pitchFamily="18" charset="0"/>
              </a:rPr>
              <a:t>УТВЕРЖДЕН   (УТВЕРЖДЕНА,  УТВЕРЖДЕНЫ или  УТВЕРЖДЕНО</a:t>
            </a:r>
            <a:r>
              <a:rPr lang="ru-RU" sz="1600" dirty="0" smtClean="0">
                <a:latin typeface="Times New Roman" panose="02020603050405020304" pitchFamily="18" charset="0"/>
                <a:cs typeface="Times New Roman" panose="02020603050405020304" pitchFamily="18" charset="0"/>
              </a:rPr>
              <a:t>), наименования утверждающего документа в творительном падеже, его даты, номера. Например:</a:t>
            </a:r>
          </a:p>
          <a:p>
            <a:pPr lvl="2"/>
            <a:endParaRPr lang="ru-RU" sz="8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                                			УТВЕРЖДЕН</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      решением общего собрания</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       акционеров от 05.04.2003 N 14</a:t>
            </a:r>
          </a:p>
          <a:p>
            <a:r>
              <a:rPr lang="ru-RU" sz="1600" dirty="0" smtClean="0">
                <a:latin typeface="Times New Roman" panose="02020603050405020304" pitchFamily="18" charset="0"/>
                <a:cs typeface="Times New Roman" panose="02020603050405020304" pitchFamily="18" charset="0"/>
              </a:rPr>
              <a:t>или</a:t>
            </a:r>
          </a:p>
          <a:p>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                              			 УТВЕРЖДЕНО</a:t>
            </a:r>
          </a:p>
          <a:p>
            <a:r>
              <a:rPr lang="ru-RU" sz="1600" dirty="0" smtClean="0">
                <a:latin typeface="Times New Roman" panose="02020603050405020304" pitchFamily="18" charset="0"/>
                <a:cs typeface="Times New Roman" panose="02020603050405020304" pitchFamily="18" charset="0"/>
              </a:rPr>
              <a:t>                                 		         постановлением администрации </a:t>
            </a:r>
          </a:p>
          <a:p>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Артюховского</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сельсвоета</a:t>
            </a:r>
            <a:r>
              <a:rPr lang="ru-RU" sz="1600" dirty="0" smtClean="0">
                <a:latin typeface="Times New Roman" panose="02020603050405020304" pitchFamily="18" charset="0"/>
                <a:cs typeface="Times New Roman" panose="02020603050405020304" pitchFamily="18" charset="0"/>
              </a:rPr>
              <a:t> </a:t>
            </a:r>
          </a:p>
          <a:p>
            <a:r>
              <a:rPr lang="ru-RU" sz="1600" dirty="0" smtClean="0">
                <a:latin typeface="Times New Roman" panose="02020603050405020304" pitchFamily="18" charset="0"/>
                <a:cs typeface="Times New Roman" panose="02020603050405020304" pitchFamily="18" charset="0"/>
              </a:rPr>
              <a:t>                                 		          от 05.04.2003 N 82</a:t>
            </a:r>
          </a:p>
        </p:txBody>
      </p:sp>
    </p:spTree>
    <p:extLst>
      <p:ext uri="{BB962C8B-B14F-4D97-AF65-F5344CB8AC3E}">
        <p14:creationId xmlns:p14="http://schemas.microsoft.com/office/powerpoint/2010/main" val="1858981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ru-RU" sz="3200" dirty="0" smtClean="0">
                <a:latin typeface="Times New Roman"/>
                <a:ea typeface="Times New Roman"/>
              </a:rPr>
              <a:t/>
            </a:r>
            <a:br>
              <a:rPr lang="ru-RU" sz="3200" dirty="0" smtClean="0">
                <a:latin typeface="Times New Roman"/>
                <a:ea typeface="Times New Roman"/>
              </a:rPr>
            </a:br>
            <a:r>
              <a:rPr lang="ru-RU" sz="3200" b="1" dirty="0" smtClean="0">
                <a:latin typeface="Calibri Light" panose="020F0302020204030204" pitchFamily="34" charset="0"/>
                <a:ea typeface="Times New Roman"/>
                <a:cs typeface="Aharoni" panose="02010803020104030203" pitchFamily="2" charset="-79"/>
              </a:rPr>
              <a:t>Правила </a:t>
            </a:r>
            <a:r>
              <a:rPr lang="ru-RU" sz="3200" b="1" dirty="0">
                <a:latin typeface="Calibri Light" panose="020F0302020204030204" pitchFamily="34" charset="0"/>
                <a:ea typeface="Times New Roman"/>
                <a:cs typeface="Aharoni" panose="02010803020104030203" pitchFamily="2" charset="-79"/>
              </a:rPr>
              <a:t>оформления документов </a:t>
            </a:r>
            <a:r>
              <a:rPr lang="ru-RU" sz="3200" b="1" dirty="0" smtClean="0">
                <a:latin typeface="Calibri Light" panose="020F0302020204030204" pitchFamily="34" charset="0"/>
                <a:ea typeface="Times New Roman"/>
                <a:cs typeface="Aharoni" panose="02010803020104030203" pitchFamily="2" charset="-79"/>
              </a:rPr>
              <a:t>закреплены:</a:t>
            </a:r>
            <a:r>
              <a:rPr lang="ru-RU" sz="3200" b="1" dirty="0">
                <a:latin typeface="Calibri Light" panose="020F0302020204030204" pitchFamily="34" charset="0"/>
                <a:ea typeface="Times New Roman"/>
                <a:cs typeface="Aharoni" panose="02010803020104030203" pitchFamily="2" charset="-79"/>
              </a:rPr>
              <a:t/>
            </a:r>
            <a:br>
              <a:rPr lang="ru-RU" sz="3200" b="1" dirty="0">
                <a:latin typeface="Calibri Light" panose="020F0302020204030204" pitchFamily="34" charset="0"/>
                <a:ea typeface="Times New Roman"/>
                <a:cs typeface="Aharoni" panose="02010803020104030203" pitchFamily="2" charset="-79"/>
              </a:rPr>
            </a:br>
            <a:endParaRPr lang="ru-RU" sz="3200" b="1" dirty="0">
              <a:latin typeface="Calibri Light" panose="020F0302020204030204" pitchFamily="34" charset="0"/>
              <a:cs typeface="Aharoni" panose="02010803020104030203" pitchFamily="2" charset="-79"/>
            </a:endParaRPr>
          </a:p>
        </p:txBody>
      </p:sp>
      <p:sp>
        <p:nvSpPr>
          <p:cNvPr id="3" name="Объект 2"/>
          <p:cNvSpPr>
            <a:spLocks noGrp="1"/>
          </p:cNvSpPr>
          <p:nvPr>
            <p:ph idx="1"/>
          </p:nvPr>
        </p:nvSpPr>
        <p:spPr/>
        <p:txBody>
          <a:bodyPr>
            <a:normAutofit fontScale="92500" lnSpcReduction="10000"/>
          </a:bodyPr>
          <a:lstStyle/>
          <a:p>
            <a:pPr indent="0" algn="just">
              <a:spcAft>
                <a:spcPts val="0"/>
              </a:spcAft>
              <a:buNone/>
            </a:pPr>
            <a:r>
              <a:rPr lang="ru-RU" sz="2000" b="1" dirty="0" smtClean="0">
                <a:latin typeface="Times New Roman"/>
                <a:ea typeface="Times New Roman"/>
              </a:rPr>
              <a:t>1) Стандарт</a:t>
            </a:r>
            <a:r>
              <a:rPr lang="ru-RU" sz="2000" b="1" dirty="0">
                <a:latin typeface="Times New Roman"/>
                <a:ea typeface="Times New Roman"/>
              </a:rPr>
              <a:t>: </a:t>
            </a:r>
            <a:endParaRPr lang="ru-RU" sz="2000" dirty="0">
              <a:latin typeface="Times New Roman"/>
              <a:ea typeface="Times New Roman"/>
            </a:endParaRPr>
          </a:p>
          <a:p>
            <a:r>
              <a:rPr lang="ru-RU" sz="2000" dirty="0" smtClean="0">
                <a:latin typeface="Times New Roman"/>
                <a:ea typeface="Times New Roman"/>
              </a:rPr>
              <a:t>ГОСТ </a:t>
            </a:r>
            <a:r>
              <a:rPr lang="ru-RU" sz="2000" dirty="0">
                <a:latin typeface="Times New Roman"/>
                <a:ea typeface="Times New Roman"/>
              </a:rPr>
              <a:t>Р 6.30-2003. «Унифицированная система организационно-распорядительной документации. Требования к оформлению документов» </a:t>
            </a:r>
            <a:endParaRPr lang="ru-RU" sz="2000" dirty="0" smtClean="0">
              <a:latin typeface="Times New Roman"/>
              <a:ea typeface="Times New Roman"/>
            </a:endParaRPr>
          </a:p>
          <a:p>
            <a:pPr indent="449580" algn="just">
              <a:spcAft>
                <a:spcPts val="0"/>
              </a:spcAft>
            </a:pPr>
            <a:r>
              <a:rPr lang="ru-RU" sz="2000" dirty="0">
                <a:latin typeface="Times New Roman"/>
                <a:ea typeface="Times New Roman"/>
              </a:rPr>
              <a:t>ГОСТ Р 7.0.97-2016 «Система стандартов по информации, библиотечному и издательскому делу. Организационно-распорядительная документация. Требования к оформлению </a:t>
            </a:r>
            <a:r>
              <a:rPr lang="ru-RU" sz="2000" dirty="0" smtClean="0">
                <a:latin typeface="Times New Roman"/>
                <a:ea typeface="Times New Roman"/>
              </a:rPr>
              <a:t>документов» (ГОСТ </a:t>
            </a:r>
            <a:r>
              <a:rPr lang="ru-RU" sz="2000" dirty="0">
                <a:latin typeface="Times New Roman"/>
                <a:ea typeface="Times New Roman"/>
              </a:rPr>
              <a:t>начнет действовать с 1 июля </a:t>
            </a:r>
            <a:r>
              <a:rPr lang="ru-RU" sz="2000" dirty="0" smtClean="0">
                <a:latin typeface="Times New Roman"/>
                <a:ea typeface="Times New Roman"/>
              </a:rPr>
              <a:t>2018 </a:t>
            </a:r>
            <a:r>
              <a:rPr lang="ru-RU" sz="2000" dirty="0">
                <a:latin typeface="Times New Roman"/>
                <a:ea typeface="Times New Roman"/>
              </a:rPr>
              <a:t>г</a:t>
            </a:r>
            <a:r>
              <a:rPr lang="ru-RU" sz="2000" dirty="0" smtClean="0">
                <a:latin typeface="Times New Roman"/>
                <a:ea typeface="Times New Roman"/>
              </a:rPr>
              <a:t>.) </a:t>
            </a:r>
            <a:endParaRPr lang="ru-RU" sz="1800" dirty="0">
              <a:latin typeface="Times New Roman"/>
              <a:ea typeface="Times New Roman"/>
            </a:endParaRPr>
          </a:p>
          <a:p>
            <a:r>
              <a:rPr lang="ru-RU" sz="2000" b="1" dirty="0" smtClean="0">
                <a:latin typeface="Times New Roman"/>
                <a:ea typeface="Times New Roman"/>
              </a:rPr>
              <a:t>2) Правила</a:t>
            </a:r>
            <a:r>
              <a:rPr lang="ru-RU" sz="2000" dirty="0" smtClean="0">
                <a:latin typeface="Times New Roman"/>
                <a:ea typeface="Times New Roman"/>
              </a:rPr>
              <a:t> </a:t>
            </a:r>
            <a:r>
              <a:rPr lang="ru-RU" sz="2000" dirty="0">
                <a:latin typeface="Times New Roman"/>
                <a:ea typeface="Times New Roman"/>
              </a:rPr>
              <a:t>делопроизводства в Федеральных органах исполнительной власти, утверждённых постановлением Правительства РФ от 15 июня 2009 г. № 477 (с измен. от 26.04.2016 № 356).</a:t>
            </a:r>
          </a:p>
          <a:p>
            <a:pPr indent="0" algn="just">
              <a:spcAft>
                <a:spcPts val="0"/>
              </a:spcAft>
              <a:buNone/>
            </a:pPr>
            <a:r>
              <a:rPr lang="ru-RU" sz="2000" b="1" dirty="0">
                <a:latin typeface="Times New Roman"/>
                <a:ea typeface="Times New Roman"/>
              </a:rPr>
              <a:t>3) Инструкция по делопроизводству в Администрации ______ </a:t>
            </a:r>
            <a:r>
              <a:rPr lang="ru-RU" sz="2000" b="1" dirty="0" smtClean="0">
                <a:latin typeface="Times New Roman"/>
                <a:ea typeface="Times New Roman"/>
              </a:rPr>
              <a:t> сельсовета.</a:t>
            </a:r>
            <a:endParaRPr lang="ru-RU" sz="1800" dirty="0">
              <a:latin typeface="Times New Roman"/>
              <a:ea typeface="Times New Roman"/>
            </a:endParaRPr>
          </a:p>
          <a:p>
            <a:pPr indent="449580" algn="just">
              <a:spcAft>
                <a:spcPts val="0"/>
              </a:spcAft>
            </a:pPr>
            <a:r>
              <a:rPr lang="ru-RU" sz="2000" dirty="0">
                <a:latin typeface="Times New Roman"/>
                <a:ea typeface="Times New Roman"/>
              </a:rPr>
              <a:t>Инструкция по делопроизводству в Администрации Курской области утверждена постановлением Губернатора Курской области от 29.06.2016 № 160-пг.</a:t>
            </a:r>
            <a:endParaRPr lang="ru-RU" sz="1800" dirty="0">
              <a:latin typeface="Times New Roman"/>
              <a:ea typeface="Times New Roman"/>
            </a:endParaRPr>
          </a:p>
          <a:p>
            <a:endParaRPr lang="ru-RU" sz="2000" dirty="0"/>
          </a:p>
        </p:txBody>
      </p:sp>
    </p:spTree>
    <p:extLst>
      <p:ext uri="{BB962C8B-B14F-4D97-AF65-F5344CB8AC3E}">
        <p14:creationId xmlns:p14="http://schemas.microsoft.com/office/powerpoint/2010/main" val="1894493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16632"/>
            <a:ext cx="8856984" cy="6480720"/>
          </a:xfrm>
        </p:spPr>
        <p:txBody>
          <a:bodyPr>
            <a:normAutofit/>
          </a:bodyPr>
          <a:lstStyle/>
          <a:p>
            <a:pPr marL="0" indent="0">
              <a:buNone/>
            </a:pPr>
            <a:r>
              <a:rPr lang="ru-RU" sz="2000" b="1" dirty="0" smtClean="0">
                <a:latin typeface="Times New Roman" panose="02020603050405020304" pitchFamily="18" charset="0"/>
                <a:cs typeface="Times New Roman" panose="02020603050405020304" pitchFamily="18" charset="0"/>
              </a:rPr>
              <a:t>Реквизит «Резолюция».</a:t>
            </a:r>
            <a:r>
              <a:rPr lang="ru-RU" sz="2000" b="1" i="1"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Резолюция написанная на документе соответствующим должностным лицом, включает в себя фамилии, инициалы исполнителей, содержание поручения (при необходимости), срок исполнения, подпись и дату, например:</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Морозовой Н.В.</a:t>
            </a:r>
          </a:p>
          <a:p>
            <a:r>
              <a:rPr lang="ru-RU" sz="2000" dirty="0" smtClean="0">
                <a:latin typeface="Times New Roman" panose="02020603050405020304" pitchFamily="18" charset="0"/>
                <a:cs typeface="Times New Roman" panose="02020603050405020304" pitchFamily="18" charset="0"/>
              </a:rPr>
              <a:t>            Федосеевой Н.А.</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Прошу подготовить проект</a:t>
            </a:r>
          </a:p>
          <a:p>
            <a:r>
              <a:rPr lang="ru-RU" sz="2000" dirty="0" smtClean="0">
                <a:latin typeface="Times New Roman" panose="02020603050405020304" pitchFamily="18" charset="0"/>
                <a:cs typeface="Times New Roman" panose="02020603050405020304" pitchFamily="18" charset="0"/>
              </a:rPr>
              <a:t>             договора с Консалтинговой группой</a:t>
            </a:r>
          </a:p>
          <a:p>
            <a:r>
              <a:rPr lang="ru-RU" sz="2000" dirty="0" smtClean="0">
                <a:latin typeface="Times New Roman" panose="02020603050405020304" pitchFamily="18" charset="0"/>
                <a:cs typeface="Times New Roman" panose="02020603050405020304" pitchFamily="18" charset="0"/>
              </a:rPr>
              <a:t>             "ТЕРМИКА" к 05.10.2003</a:t>
            </a:r>
          </a:p>
          <a:p>
            <a:r>
              <a:rPr lang="ru-RU" sz="2000" dirty="0" smtClean="0">
                <a:latin typeface="Times New Roman" panose="02020603050405020304" pitchFamily="18" charset="0"/>
                <a:cs typeface="Times New Roman" panose="02020603050405020304" pitchFamily="18" charset="0"/>
              </a:rPr>
              <a:t>             Личная подпись</a:t>
            </a:r>
          </a:p>
          <a:p>
            <a:r>
              <a:rPr lang="ru-RU" sz="2000" dirty="0" smtClean="0">
                <a:latin typeface="Times New Roman" panose="02020603050405020304" pitchFamily="18" charset="0"/>
                <a:cs typeface="Times New Roman" panose="02020603050405020304" pitchFamily="18" charset="0"/>
              </a:rPr>
              <a:t>             Дата</a:t>
            </a:r>
          </a:p>
          <a:p>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Допускается оформление резолюции на отдельном листе.</a:t>
            </a:r>
          </a:p>
          <a:p>
            <a:endParaRPr lang="ru-RU" sz="1600" dirty="0"/>
          </a:p>
        </p:txBody>
      </p:sp>
    </p:spTree>
    <p:extLst>
      <p:ext uri="{BB962C8B-B14F-4D97-AF65-F5344CB8AC3E}">
        <p14:creationId xmlns:p14="http://schemas.microsoft.com/office/powerpoint/2010/main" val="3534169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2"/>
            <a:ext cx="9144000" cy="6624736"/>
          </a:xfrm>
        </p:spPr>
        <p:txBody>
          <a:bodyPr>
            <a:normAutofit fontScale="55000" lnSpcReduction="20000"/>
          </a:bodyPr>
          <a:lstStyle/>
          <a:p>
            <a:pPr marL="0" indent="0">
              <a:buNone/>
            </a:pPr>
            <a:r>
              <a:rPr lang="ru-RU" b="1" dirty="0" smtClean="0">
                <a:latin typeface="Times New Roman" panose="02020603050405020304" pitchFamily="18" charset="0"/>
                <a:cs typeface="Times New Roman" panose="02020603050405020304" pitchFamily="18" charset="0"/>
              </a:rPr>
              <a:t>Реквизит «Заголовок к тексту» </a:t>
            </a:r>
          </a:p>
          <a:p>
            <a:pPr marL="0" indent="0">
              <a:buNone/>
            </a:pPr>
            <a:r>
              <a:rPr lang="ru-RU" dirty="0" smtClean="0">
                <a:latin typeface="Times New Roman" panose="02020603050405020304" pitchFamily="18" charset="0"/>
                <a:cs typeface="Times New Roman" panose="02020603050405020304" pitchFamily="18" charset="0"/>
              </a:rPr>
              <a:t>Заголовок к тексту включает в себя краткое содержание документа. Заголовок должен быть согласован с наименованием вида документа. Заголовок может отвечать на вопросы:</a:t>
            </a:r>
          </a:p>
          <a:p>
            <a:r>
              <a:rPr lang="ru-RU" dirty="0" smtClean="0">
                <a:latin typeface="Times New Roman" panose="02020603050405020304" pitchFamily="18" charset="0"/>
                <a:cs typeface="Times New Roman" panose="02020603050405020304" pitchFamily="18" charset="0"/>
              </a:rPr>
              <a:t>о чем (о ком)? Например:</a:t>
            </a:r>
          </a:p>
          <a:p>
            <a:r>
              <a:rPr lang="ru-RU" dirty="0" smtClean="0">
                <a:latin typeface="Times New Roman" panose="02020603050405020304" pitchFamily="18" charset="0"/>
                <a:cs typeface="Times New Roman" panose="02020603050405020304" pitchFamily="18" charset="0"/>
              </a:rPr>
              <a:t>Приказ о создании аттестационной комиссии;</a:t>
            </a:r>
          </a:p>
          <a:p>
            <a:r>
              <a:rPr lang="ru-RU" dirty="0" smtClean="0">
                <a:latin typeface="Times New Roman" panose="02020603050405020304" pitchFamily="18" charset="0"/>
                <a:cs typeface="Times New Roman" panose="02020603050405020304" pitchFamily="18" charset="0"/>
              </a:rPr>
              <a:t>чего (кого)? Например:</a:t>
            </a:r>
          </a:p>
          <a:p>
            <a:r>
              <a:rPr lang="ru-RU" dirty="0" smtClean="0">
                <a:latin typeface="Times New Roman" panose="02020603050405020304" pitchFamily="18" charset="0"/>
                <a:cs typeface="Times New Roman" panose="02020603050405020304" pitchFamily="18" charset="0"/>
              </a:rPr>
              <a:t>Должностная инструкция ведущего эксперта.</a:t>
            </a:r>
          </a:p>
          <a:p>
            <a:r>
              <a:rPr lang="ru-RU" dirty="0" smtClean="0">
                <a:latin typeface="Times New Roman" panose="02020603050405020304" pitchFamily="18" charset="0"/>
                <a:cs typeface="Times New Roman" panose="02020603050405020304" pitchFamily="18" charset="0"/>
              </a:rPr>
              <a:t>К тексту документов, оформленных на бланках формата А5, заголовок допускается не указывать.</a:t>
            </a:r>
          </a:p>
          <a:p>
            <a:pPr marL="0" indent="0">
              <a:buNone/>
            </a:pPr>
            <a:r>
              <a:rPr lang="ru-RU" b="1" dirty="0" smtClean="0">
                <a:latin typeface="Times New Roman" panose="02020603050405020304" pitchFamily="18" charset="0"/>
                <a:cs typeface="Times New Roman" panose="02020603050405020304" pitchFamily="18" charset="0"/>
              </a:rPr>
              <a:t>Реквизит «Отметка о контроле»:</a:t>
            </a:r>
          </a:p>
          <a:p>
            <a:pPr marL="0" indent="0">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Отметку о контроле за исполнением документа обозначают буквой "К", словом или штампом "Контроль".</a:t>
            </a:r>
          </a:p>
          <a:p>
            <a:pPr marL="0" indent="0">
              <a:buNone/>
            </a:pPr>
            <a:r>
              <a:rPr lang="ru-RU" b="1" dirty="0" smtClean="0">
                <a:latin typeface="Times New Roman" panose="02020603050405020304" pitchFamily="18" charset="0"/>
                <a:cs typeface="Times New Roman" panose="02020603050405020304" pitchFamily="18" charset="0"/>
              </a:rPr>
              <a:t>Реквизит «Текст документа». </a:t>
            </a:r>
          </a:p>
          <a:p>
            <a:pPr marL="0" indent="0" algn="just">
              <a:buNone/>
            </a:pPr>
            <a:r>
              <a:rPr lang="ru-RU" dirty="0" smtClean="0">
                <a:latin typeface="Times New Roman" panose="02020603050405020304" pitchFamily="18" charset="0"/>
                <a:cs typeface="Times New Roman" panose="02020603050405020304" pitchFamily="18" charset="0"/>
              </a:rPr>
              <a:t>Текст документа составляют на государственном языке Российской Федерации или на государственных языках субъектов Российской Федерации в соответствии с законодательством Российской Федерации и субъектов Российской Федерации. Тексты документов оформляют в виде анкеты, таблицы, связного текста или в виде соединения этих структур. При составлении текста в виде анкеты наименования признаков характеризуемого объекта должны быть выражены именем существительным в именительном падеже или словосочетанием с глаголом второго лица множественного числа настоящего или прошедшего времени ("имеете", "владеете" или "были", "находились" и т.д.). Характеристики, выраженные словесно, должны быть согласованы с наименованиями признаков. Графы и строки таблицы должны иметь заголовки, выраженные именем существительным в именительном падеже. Подзаголовки граф и строк должны быть согласованы с заголовками. Если таблицу печатают более чем на одной странице, графы таблицы должны быть пронумерованы и на следующих страницах должны быть напечатаны только номера этих граф.</a:t>
            </a:r>
          </a:p>
          <a:p>
            <a:endParaRPr lang="ru-RU" dirty="0"/>
          </a:p>
        </p:txBody>
      </p:sp>
    </p:spTree>
    <p:extLst>
      <p:ext uri="{BB962C8B-B14F-4D97-AF65-F5344CB8AC3E}">
        <p14:creationId xmlns:p14="http://schemas.microsoft.com/office/powerpoint/2010/main" val="4147744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0" y="0"/>
            <a:ext cx="9036496" cy="6741368"/>
          </a:xfrm>
        </p:spPr>
        <p:txBody>
          <a:bodyPr>
            <a:noAutofit/>
          </a:bodyPr>
          <a:lstStyle/>
          <a:p>
            <a:pPr algn="just"/>
            <a:r>
              <a:rPr lang="ru-RU" sz="1600" b="1" dirty="0" smtClean="0">
                <a:latin typeface="Times New Roman" panose="02020603050405020304" pitchFamily="18" charset="0"/>
                <a:cs typeface="Times New Roman" panose="02020603050405020304" pitchFamily="18" charset="0"/>
              </a:rPr>
              <a:t>Связный </a:t>
            </a:r>
            <a:r>
              <a:rPr lang="ru-RU" sz="1600" dirty="0" smtClean="0">
                <a:latin typeface="Times New Roman" panose="02020603050405020304" pitchFamily="18" charset="0"/>
                <a:cs typeface="Times New Roman" panose="02020603050405020304" pitchFamily="18" charset="0"/>
              </a:rPr>
              <a:t>текст, как правило, состоит из двух частей. В первой части указывают причины, основания, цели составления документа, во второй (заключительной) - решения, выводы, просьбы, предложения, рекомендации. Текст может содержать одну заключительную часть (например, приказы - распорядительную часть без констатирующей; письма, заявления - просьбу без пояснения).</a:t>
            </a:r>
          </a:p>
          <a:p>
            <a:pPr algn="just"/>
            <a:r>
              <a:rPr lang="ru-RU" sz="1600" b="1" dirty="0" smtClean="0">
                <a:latin typeface="Times New Roman" panose="02020603050405020304" pitchFamily="18" charset="0"/>
                <a:cs typeface="Times New Roman" panose="02020603050405020304" pitchFamily="18" charset="0"/>
              </a:rPr>
              <a:t>В тексте документа</a:t>
            </a:r>
            <a:r>
              <a:rPr lang="ru-RU" sz="1600" dirty="0" smtClean="0">
                <a:latin typeface="Times New Roman" panose="02020603050405020304" pitchFamily="18" charset="0"/>
                <a:cs typeface="Times New Roman" panose="02020603050405020304" pitchFamily="18" charset="0"/>
              </a:rPr>
              <a:t>, подготовленного на основании документов других организаций или ранее изданных документов, указывают их реквизиты: наименование документа, наименование организации - автора документа, дату документа, регистрационный номер документа, заголовок к тексту.</a:t>
            </a:r>
          </a:p>
          <a:p>
            <a:pPr algn="just"/>
            <a:r>
              <a:rPr lang="ru-RU" sz="1600" dirty="0" smtClean="0">
                <a:latin typeface="Times New Roman" panose="02020603050405020304" pitchFamily="18" charset="0"/>
                <a:cs typeface="Times New Roman" panose="02020603050405020304" pitchFamily="18" charset="0"/>
              </a:rPr>
              <a:t>Если текст содержит несколько решений, выводов и т.д., то его можно разбивать на разделы, подразделы, пункты, которые нумеруют арабскими цифрами.</a:t>
            </a:r>
          </a:p>
          <a:p>
            <a:pPr algn="just"/>
            <a:r>
              <a:rPr lang="ru-RU" sz="1600" dirty="0" smtClean="0">
                <a:latin typeface="Times New Roman" panose="02020603050405020304" pitchFamily="18" charset="0"/>
                <a:cs typeface="Times New Roman" panose="02020603050405020304" pitchFamily="18" charset="0"/>
              </a:rPr>
              <a:t>В документах (приказ, распоряжение и т.д.) организаций, действующих на принципах единоначалия, а также документах, адресованных руководству организации, текст излагают от первого лица единственного числа ("приказываю", "предлагаю", "прошу").</a:t>
            </a:r>
          </a:p>
          <a:p>
            <a:pPr algn="just"/>
            <a:r>
              <a:rPr lang="ru-RU" sz="1600" dirty="0" smtClean="0">
                <a:latin typeface="Times New Roman" panose="02020603050405020304" pitchFamily="18" charset="0"/>
                <a:cs typeface="Times New Roman" panose="02020603050405020304" pitchFamily="18" charset="0"/>
              </a:rPr>
              <a:t>В документах коллегиальных органов текст излагают от третьего лица единственного числа ("постановляет", "решил").</a:t>
            </a:r>
          </a:p>
          <a:p>
            <a:pPr algn="just"/>
            <a:r>
              <a:rPr lang="ru-RU" sz="1600" dirty="0" smtClean="0">
                <a:latin typeface="Times New Roman" panose="02020603050405020304" pitchFamily="18" charset="0"/>
                <a:cs typeface="Times New Roman" panose="02020603050405020304" pitchFamily="18" charset="0"/>
              </a:rPr>
              <a:t>В совместных документах текст излагают от первого лица множественного числа ("приказываем", "решили").</a:t>
            </a:r>
          </a:p>
          <a:p>
            <a:pPr algn="just"/>
            <a:r>
              <a:rPr lang="ru-RU" sz="1600" dirty="0" smtClean="0">
                <a:latin typeface="Times New Roman" panose="02020603050405020304" pitchFamily="18" charset="0"/>
                <a:cs typeface="Times New Roman" panose="02020603050405020304" pitchFamily="18" charset="0"/>
              </a:rPr>
              <a:t>Текст протокола излагают от третьего лица множественного числа ("слушали", "выступили", "постановили", "решили").</a:t>
            </a:r>
          </a:p>
          <a:p>
            <a:pPr algn="just"/>
            <a:r>
              <a:rPr lang="ru-RU" sz="1600" dirty="0" smtClean="0">
                <a:latin typeface="Times New Roman" panose="02020603050405020304" pitchFamily="18" charset="0"/>
                <a:cs typeface="Times New Roman" panose="02020603050405020304" pitchFamily="18" charset="0"/>
              </a:rPr>
              <a:t>В документах, устанавливающих права и обязанности организаций, их структурных подразделений (положение, инструкция), а также содержащих описание, оценку фактов или выводы (акт, справка), используют форму изложения текста от третьего лица единственного или множественного числа ("отдел осуществляет функции", "в состав объединения входят", "комиссия установила").</a:t>
            </a:r>
          </a:p>
          <a:p>
            <a:pPr algn="just"/>
            <a:endParaRPr lang="ru-RU" sz="1600" dirty="0" smtClean="0">
              <a:latin typeface="Times New Roman" panose="02020603050405020304" pitchFamily="18" charset="0"/>
              <a:cs typeface="Times New Roman" panose="02020603050405020304" pitchFamily="18" charset="0"/>
            </a:endParaRPr>
          </a:p>
          <a:p>
            <a:pPr algn="just"/>
            <a:r>
              <a:rPr lang="ru-RU" sz="1600" b="1" dirty="0" smtClean="0">
                <a:latin typeface="Times New Roman" panose="02020603050405020304" pitchFamily="18" charset="0"/>
                <a:cs typeface="Times New Roman" panose="02020603050405020304" pitchFamily="18" charset="0"/>
              </a:rPr>
              <a:t>В деловых (служебных) письмах могут быть использованы вступительные обращения:</a:t>
            </a:r>
          </a:p>
          <a:p>
            <a:pPr algn="just"/>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Уважаемый </a:t>
            </a:r>
            <a:r>
              <a:rPr lang="ru-RU" sz="1600" dirty="0">
                <a:latin typeface="Times New Roman" panose="02020603050405020304" pitchFamily="18" charset="0"/>
                <a:cs typeface="Times New Roman" panose="02020603050405020304" pitchFamily="18" charset="0"/>
              </a:rPr>
              <a:t>И</a:t>
            </a:r>
            <a:r>
              <a:rPr lang="ru-RU" sz="1600" dirty="0" smtClean="0">
                <a:latin typeface="Times New Roman" panose="02020603050405020304" pitchFamily="18" charset="0"/>
                <a:cs typeface="Times New Roman" panose="02020603050405020304" pitchFamily="18" charset="0"/>
              </a:rPr>
              <a:t>ван Иванович!</a:t>
            </a:r>
          </a:p>
          <a:p>
            <a:pPr algn="just"/>
            <a:r>
              <a:rPr lang="ru-RU" sz="1600" dirty="0" smtClean="0">
                <a:latin typeface="Times New Roman" panose="02020603050405020304" pitchFamily="18" charset="0"/>
                <a:cs typeface="Times New Roman" panose="02020603050405020304" pitchFamily="18" charset="0"/>
              </a:rPr>
              <a:t>Уважаемая госпожа Захарова! (при использовании фамилии, инициалы не пишутся)</a:t>
            </a:r>
          </a:p>
          <a:p>
            <a:pPr algn="just"/>
            <a:r>
              <a:rPr lang="ru-RU" sz="1600" dirty="0" smtClean="0">
                <a:latin typeface="Times New Roman" panose="02020603050405020304" pitchFamily="18" charset="0"/>
                <a:cs typeface="Times New Roman" panose="02020603050405020304" pitchFamily="18" charset="0"/>
              </a:rPr>
              <a:t>Заключительная этикетная фраза – «С уважением,»</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12442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0"/>
            <a:ext cx="8507288" cy="6480720"/>
          </a:xfrm>
        </p:spPr>
        <p:txBody>
          <a:bodyPr>
            <a:normAutofit/>
          </a:bodyPr>
          <a:lstStyle/>
          <a:p>
            <a:r>
              <a:rPr lang="ru-RU" sz="1800" b="1" dirty="0" smtClean="0">
                <a:latin typeface="Times New Roman" panose="02020603050405020304" pitchFamily="18" charset="0"/>
                <a:cs typeface="Times New Roman" panose="02020603050405020304" pitchFamily="18" charset="0"/>
              </a:rPr>
              <a:t>Формы изложения в письме:</a:t>
            </a:r>
          </a:p>
          <a:p>
            <a:r>
              <a:rPr lang="ru-RU" sz="1500" dirty="0" smtClean="0">
                <a:latin typeface="Times New Roman" panose="02020603050405020304" pitchFamily="18" charset="0"/>
                <a:cs typeface="Times New Roman" panose="02020603050405020304" pitchFamily="18" charset="0"/>
              </a:rPr>
              <a:t>В письмах используют следующие формы изложения:</a:t>
            </a:r>
          </a:p>
          <a:p>
            <a:r>
              <a:rPr lang="ru-RU" sz="1500" dirty="0" smtClean="0">
                <a:latin typeface="Times New Roman" panose="02020603050405020304" pitchFamily="18" charset="0"/>
                <a:cs typeface="Times New Roman" panose="02020603050405020304" pitchFamily="18" charset="0"/>
              </a:rPr>
              <a:t>- от первого лица множественного числа ("просим направить", "направляем на рассмотрение");</a:t>
            </a:r>
          </a:p>
          <a:p>
            <a:r>
              <a:rPr lang="ru-RU" sz="1500" dirty="0" smtClean="0">
                <a:latin typeface="Times New Roman" panose="02020603050405020304" pitchFamily="18" charset="0"/>
                <a:cs typeface="Times New Roman" panose="02020603050405020304" pitchFamily="18" charset="0"/>
              </a:rPr>
              <a:t>- от первого лица единственного числа ("считаю необходимым", "прошу выделить");</a:t>
            </a:r>
          </a:p>
          <a:p>
            <a:r>
              <a:rPr lang="ru-RU" sz="1500" dirty="0" smtClean="0">
                <a:latin typeface="Times New Roman" panose="02020603050405020304" pitchFamily="18" charset="0"/>
                <a:cs typeface="Times New Roman" panose="02020603050405020304" pitchFamily="18" charset="0"/>
              </a:rPr>
              <a:t>- от третьего лица единственного числа ("министерство не возражает", "ВНИИДАД считает возможным").</a:t>
            </a:r>
          </a:p>
          <a:p>
            <a:pPr marL="0" indent="0">
              <a:buNone/>
            </a:pPr>
            <a:endParaRPr lang="ru-RU" sz="1500" b="1" dirty="0" smtClean="0">
              <a:latin typeface="Times New Roman" panose="02020603050405020304" pitchFamily="18" charset="0"/>
              <a:cs typeface="Times New Roman" panose="02020603050405020304" pitchFamily="18" charset="0"/>
            </a:endParaRPr>
          </a:p>
          <a:p>
            <a:pPr marL="0" indent="0">
              <a:buNone/>
            </a:pPr>
            <a:r>
              <a:rPr lang="ru-RU" sz="1500" b="1" dirty="0" smtClean="0">
                <a:latin typeface="Times New Roman" panose="02020603050405020304" pitchFamily="18" charset="0"/>
                <a:cs typeface="Times New Roman" panose="02020603050405020304" pitchFamily="18" charset="0"/>
              </a:rPr>
              <a:t>Реквизит «</a:t>
            </a:r>
            <a:r>
              <a:rPr lang="ru-RU" sz="1800" b="1" dirty="0" smtClean="0">
                <a:latin typeface="Times New Roman" panose="02020603050405020304" pitchFamily="18" charset="0"/>
                <a:cs typeface="Times New Roman" panose="02020603050405020304" pitchFamily="18" charset="0"/>
              </a:rPr>
              <a:t>Отметка о наличии приложения».</a:t>
            </a:r>
          </a:p>
          <a:p>
            <a:pPr marL="0" indent="0">
              <a:buNone/>
            </a:pPr>
            <a:r>
              <a:rPr lang="ru-RU" sz="1500" dirty="0" smtClean="0">
                <a:latin typeface="Times New Roman" panose="02020603050405020304" pitchFamily="18" charset="0"/>
                <a:cs typeface="Times New Roman" panose="02020603050405020304" pitchFamily="18" charset="0"/>
              </a:rPr>
              <a:t>Отметку о наличии приложения, названного в тексте письма, оформляют следующим образом:</a:t>
            </a:r>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Приложение: на 5 л. в 2 экз.</a:t>
            </a:r>
          </a:p>
          <a:p>
            <a:endParaRPr lang="ru-RU" sz="1600" dirty="0" smtClean="0">
              <a:latin typeface="Times New Roman" panose="02020603050405020304" pitchFamily="18" charset="0"/>
              <a:cs typeface="Times New Roman" panose="02020603050405020304" pitchFamily="18" charset="0"/>
            </a:endParaRPr>
          </a:p>
          <a:p>
            <a:pPr marL="0" indent="0">
              <a:buNone/>
            </a:pPr>
            <a:r>
              <a:rPr lang="ru-RU" sz="1800" b="1" dirty="0" smtClean="0">
                <a:latin typeface="Times New Roman" panose="02020603050405020304" pitchFamily="18" charset="0"/>
                <a:cs typeface="Times New Roman" panose="02020603050405020304" pitchFamily="18" charset="0"/>
              </a:rPr>
              <a:t>Письмо имеет приложение, не названное в тексте:</a:t>
            </a:r>
          </a:p>
          <a:p>
            <a:pPr marL="0" indent="0">
              <a:buNone/>
            </a:pPr>
            <a:r>
              <a:rPr lang="ru-RU" sz="1800" dirty="0" smtClean="0">
                <a:latin typeface="Times New Roman" panose="02020603050405020304" pitchFamily="18" charset="0"/>
                <a:cs typeface="Times New Roman" panose="02020603050405020304" pitchFamily="18" charset="0"/>
              </a:rPr>
              <a:t>Если письмо имеет приложение, не названное в тексте, то указывают его наименование, число листов и число экземпляров; при наличии нескольких приложений их нумеруют, например:</a:t>
            </a:r>
          </a:p>
          <a:p>
            <a:pPr marL="0" indent="0">
              <a:buNone/>
            </a:pPr>
            <a:endParaRPr lang="ru-RU" sz="1800" dirty="0">
              <a:latin typeface="Times New Roman" panose="02020603050405020304" pitchFamily="18" charset="0"/>
              <a:cs typeface="Times New Roman" panose="02020603050405020304" pitchFamily="18" charset="0"/>
            </a:endParaRPr>
          </a:p>
          <a:p>
            <a:pPr marL="0" indent="0">
              <a:buNone/>
            </a:pPr>
            <a:r>
              <a:rPr lang="ru-RU" sz="1600" dirty="0" smtClean="0">
                <a:latin typeface="Times New Roman" panose="02020603050405020304" pitchFamily="18" charset="0"/>
                <a:cs typeface="Times New Roman" panose="02020603050405020304" pitchFamily="18" charset="0"/>
              </a:rPr>
              <a:t>   Приложение: 1. Положение   об     Управлении     регионального кредитования на 5 л. в 1 экз.</a:t>
            </a:r>
          </a:p>
          <a:p>
            <a:r>
              <a:rPr lang="ru-RU" sz="1600" dirty="0" smtClean="0">
                <a:latin typeface="Times New Roman" panose="02020603050405020304" pitchFamily="18" charset="0"/>
                <a:cs typeface="Times New Roman" panose="02020603050405020304" pitchFamily="18" charset="0"/>
              </a:rPr>
              <a:t>    	          2. Правила  подготовки  и  оформления   документов  Управления </a:t>
            </a:r>
          </a:p>
          <a:p>
            <a:r>
              <a:rPr lang="ru-RU" sz="1600"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                        регионального кредитования на  7  л.  В 2 экз.</a:t>
            </a:r>
          </a:p>
          <a:p>
            <a:endParaRPr lang="ru-RU" sz="1600" dirty="0"/>
          </a:p>
        </p:txBody>
      </p:sp>
    </p:spTree>
    <p:extLst>
      <p:ext uri="{BB962C8B-B14F-4D97-AF65-F5344CB8AC3E}">
        <p14:creationId xmlns:p14="http://schemas.microsoft.com/office/powerpoint/2010/main" val="41570709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16632"/>
            <a:ext cx="9036496" cy="6741368"/>
          </a:xfrm>
        </p:spPr>
        <p:txBody>
          <a:bodyPr>
            <a:normAutofit fontScale="92500" lnSpcReduction="20000"/>
          </a:bodyPr>
          <a:lstStyle/>
          <a:p>
            <a:r>
              <a:rPr lang="ru-RU" sz="1900" b="1" dirty="0" smtClean="0">
                <a:latin typeface="Times New Roman" panose="02020603050405020304" pitchFamily="18" charset="0"/>
                <a:cs typeface="Times New Roman" panose="02020603050405020304" pitchFamily="18" charset="0"/>
              </a:rPr>
              <a:t>Приложения сброшюрованы:</a:t>
            </a:r>
          </a:p>
          <a:p>
            <a:r>
              <a:rPr lang="ru-RU" sz="1900" dirty="0" smtClean="0">
                <a:latin typeface="Times New Roman" panose="02020603050405020304" pitchFamily="18" charset="0"/>
                <a:cs typeface="Times New Roman" panose="02020603050405020304" pitchFamily="18" charset="0"/>
              </a:rPr>
              <a:t>Если приложения сброшюрованы, то число листов не указывают.</a:t>
            </a:r>
          </a:p>
          <a:p>
            <a:r>
              <a:rPr lang="ru-RU" sz="1900" dirty="0" smtClean="0">
                <a:latin typeface="Times New Roman" panose="02020603050405020304" pitchFamily="18" charset="0"/>
                <a:cs typeface="Times New Roman" panose="02020603050405020304" pitchFamily="18" charset="0"/>
              </a:rPr>
              <a:t>Если к документу прилагают другой документ, также имеющий приложение, отметку о наличии приложения оформляют следующим образом:</a:t>
            </a:r>
          </a:p>
          <a:p>
            <a:pPr marL="0" indent="0">
              <a:buNone/>
            </a:pPr>
            <a:r>
              <a:rPr lang="ru-RU" sz="1900" dirty="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Приложение: письмо </a:t>
            </a:r>
            <a:r>
              <a:rPr lang="ru-RU" sz="1900" dirty="0" err="1" smtClean="0">
                <a:latin typeface="Times New Roman" panose="02020603050405020304" pitchFamily="18" charset="0"/>
                <a:cs typeface="Times New Roman" panose="02020603050405020304" pitchFamily="18" charset="0"/>
              </a:rPr>
              <a:t>Росархива</a:t>
            </a:r>
            <a:r>
              <a:rPr lang="ru-RU" sz="1900" dirty="0" smtClean="0">
                <a:latin typeface="Times New Roman" panose="02020603050405020304" pitchFamily="18" charset="0"/>
                <a:cs typeface="Times New Roman" panose="02020603050405020304" pitchFamily="18" charset="0"/>
              </a:rPr>
              <a:t> от 05.06.2003 N 02-6/172 и приложение к нему, всего на 3 л.</a:t>
            </a:r>
          </a:p>
          <a:p>
            <a:endParaRPr lang="ru-RU" sz="1900" dirty="0" smtClean="0">
              <a:latin typeface="Times New Roman" panose="02020603050405020304" pitchFamily="18" charset="0"/>
              <a:cs typeface="Times New Roman" panose="02020603050405020304" pitchFamily="18" charset="0"/>
            </a:endParaRPr>
          </a:p>
          <a:p>
            <a:r>
              <a:rPr lang="ru-RU" sz="1900" b="1" dirty="0" smtClean="0">
                <a:latin typeface="Times New Roman" panose="02020603050405020304" pitchFamily="18" charset="0"/>
                <a:cs typeface="Times New Roman" panose="02020603050405020304" pitchFamily="18" charset="0"/>
              </a:rPr>
              <a:t>Направление приложений не во все адреса:</a:t>
            </a:r>
          </a:p>
          <a:p>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Если приложение направляют не во все указанные в документе адреса, то отметку о его наличии оформляют следующим образом:</a:t>
            </a:r>
          </a:p>
          <a:p>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Приложение: на 3 л. в 5 экз. только в первый адрес.</a:t>
            </a:r>
          </a:p>
          <a:p>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В приложении к распорядительному документу (постановления, приказы, распоряжения, правила, инструкции, положения, решения) на первом его листе в правом верхнем углу пишут "Приложение N" с указанием наименования распорядительного документа, его даты и регистрационного номера, например:</a:t>
            </a:r>
          </a:p>
          <a:p>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                                					Приложение N 2</a:t>
            </a:r>
          </a:p>
          <a:p>
            <a:r>
              <a:rPr lang="ru-RU" sz="1900" dirty="0" smtClean="0">
                <a:latin typeface="Times New Roman" panose="02020603050405020304" pitchFamily="18" charset="0"/>
                <a:cs typeface="Times New Roman" panose="02020603050405020304" pitchFamily="18" charset="0"/>
              </a:rPr>
              <a:t>                                 					к приказу </a:t>
            </a:r>
            <a:r>
              <a:rPr lang="ru-RU" sz="1900" dirty="0" err="1" smtClean="0">
                <a:latin typeface="Times New Roman" panose="02020603050405020304" pitchFamily="18" charset="0"/>
                <a:cs typeface="Times New Roman" panose="02020603050405020304" pitchFamily="18" charset="0"/>
              </a:rPr>
              <a:t>Росархива</a:t>
            </a:r>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                                 					от 05.06.2003 N 319</a:t>
            </a:r>
          </a:p>
          <a:p>
            <a:endParaRPr lang="ru-RU" sz="1900" dirty="0" smtClean="0">
              <a:latin typeface="Times New Roman" panose="02020603050405020304" pitchFamily="18" charset="0"/>
              <a:cs typeface="Times New Roman" panose="02020603050405020304" pitchFamily="18" charset="0"/>
            </a:endParaRPr>
          </a:p>
          <a:p>
            <a:r>
              <a:rPr lang="ru-RU" sz="1900" dirty="0" smtClean="0">
                <a:latin typeface="Times New Roman" panose="02020603050405020304" pitchFamily="18" charset="0"/>
                <a:cs typeface="Times New Roman" panose="02020603050405020304" pitchFamily="18" charset="0"/>
              </a:rPr>
              <a:t> </a:t>
            </a:r>
          </a:p>
          <a:p>
            <a:endParaRPr lang="ru-RU" sz="1400" dirty="0" smtClean="0"/>
          </a:p>
          <a:p>
            <a:endParaRPr lang="ru-RU" sz="1400" dirty="0"/>
          </a:p>
        </p:txBody>
      </p:sp>
    </p:spTree>
    <p:extLst>
      <p:ext uri="{BB962C8B-B14F-4D97-AF65-F5344CB8AC3E}">
        <p14:creationId xmlns:p14="http://schemas.microsoft.com/office/powerpoint/2010/main" val="6472176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229600" cy="5937523"/>
          </a:xfrm>
        </p:spPr>
        <p:txBody>
          <a:bodyPr>
            <a:noAutofit/>
          </a:bodyPr>
          <a:lstStyle/>
          <a:p>
            <a:pPr marL="0" indent="0">
              <a:buNone/>
            </a:pPr>
            <a:r>
              <a:rPr lang="ru-RU" sz="1800" b="1" dirty="0" smtClean="0">
                <a:latin typeface="Times New Roman" panose="02020603050405020304" pitchFamily="18" charset="0"/>
                <a:cs typeface="Times New Roman" panose="02020603050405020304" pitchFamily="18" charset="0"/>
              </a:rPr>
              <a:t>Реквизит «Подпись». </a:t>
            </a:r>
            <a:r>
              <a:rPr lang="ru-RU" sz="1800" dirty="0" smtClean="0">
                <a:latin typeface="Times New Roman" panose="02020603050405020304" pitchFamily="18" charset="0"/>
                <a:cs typeface="Times New Roman" panose="02020603050405020304" pitchFamily="18" charset="0"/>
              </a:rPr>
              <a:t>В состав реквизита "Подпись" входят: наименование должности лица, подписавшего документ (полное, если документ оформлен не на бланке документа, и сокращенное - на документе, оформленном на бланке); личная подпись; расшифровка подписи (инициалы, фамилия), например:</a:t>
            </a:r>
          </a:p>
          <a:p>
            <a:pPr marL="0" indent="0" algn="just">
              <a:buNone/>
            </a:pPr>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                 Вице-президент Ассоциации</a:t>
            </a:r>
          </a:p>
          <a:p>
            <a:r>
              <a:rPr lang="ru-RU" sz="1800" dirty="0" smtClean="0">
                <a:latin typeface="Times New Roman" panose="02020603050405020304" pitchFamily="18" charset="0"/>
                <a:cs typeface="Times New Roman" panose="02020603050405020304" pitchFamily="18" charset="0"/>
              </a:rPr>
              <a:t>                   региональных предприятий         Личная подпись        А.А. Борисов</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или на бланке:</a:t>
            </a:r>
          </a:p>
          <a:p>
            <a:r>
              <a:rPr lang="ru-RU" sz="1800" dirty="0" smtClean="0">
                <a:latin typeface="Times New Roman" panose="02020603050405020304" pitchFamily="18" charset="0"/>
                <a:cs typeface="Times New Roman" panose="02020603050405020304" pitchFamily="18" charset="0"/>
              </a:rPr>
              <a:t>                                        Вице-президент        Личная подпись       А.А. Борисов</a:t>
            </a:r>
          </a:p>
          <a:p>
            <a:endParaRPr lang="ru-RU" sz="1800" dirty="0" smtClean="0">
              <a:latin typeface="Times New Roman" panose="02020603050405020304" pitchFamily="18" charset="0"/>
              <a:cs typeface="Times New Roman" panose="02020603050405020304" pitchFamily="18" charset="0"/>
            </a:endParaRPr>
          </a:p>
          <a:p>
            <a:r>
              <a:rPr lang="ru-RU" sz="1800" dirty="0" smtClean="0">
                <a:latin typeface="Times New Roman" panose="02020603050405020304" pitchFamily="18" charset="0"/>
                <a:cs typeface="Times New Roman" panose="02020603050405020304" pitchFamily="18" charset="0"/>
              </a:rPr>
              <a:t> </a:t>
            </a:r>
          </a:p>
          <a:p>
            <a:r>
              <a:rPr lang="ru-RU" sz="1800" dirty="0" smtClean="0">
                <a:latin typeface="Times New Roman" panose="02020603050405020304" pitchFamily="18" charset="0"/>
                <a:cs typeface="Times New Roman" panose="02020603050405020304" pitchFamily="18" charset="0"/>
              </a:rPr>
              <a:t>При оформлении документа на бланке должностного лица должность этого лица в подписи не указывают.</a:t>
            </a:r>
          </a:p>
          <a:p>
            <a:endParaRPr lang="ru-RU" sz="1800" dirty="0"/>
          </a:p>
        </p:txBody>
      </p:sp>
    </p:spTree>
    <p:extLst>
      <p:ext uri="{BB962C8B-B14F-4D97-AF65-F5344CB8AC3E}">
        <p14:creationId xmlns:p14="http://schemas.microsoft.com/office/powerpoint/2010/main" val="41175223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normAutofit fontScale="92500" lnSpcReduction="20000"/>
          </a:bodyPr>
          <a:lstStyle/>
          <a:p>
            <a:pPr marL="0" indent="0">
              <a:buNone/>
            </a:pPr>
            <a:r>
              <a:rPr lang="ru-RU" sz="1700" dirty="0" smtClean="0">
                <a:latin typeface="Times New Roman" panose="02020603050405020304" pitchFamily="18" charset="0"/>
                <a:cs typeface="Times New Roman" panose="02020603050405020304" pitchFamily="18" charset="0"/>
              </a:rPr>
              <a:t>При подписании документа несколькими должностными лицами их подписи располагают одну под другой в последовательности, соответствующей занимаемой должности, например:</a:t>
            </a:r>
          </a:p>
          <a:p>
            <a:endParaRPr lang="ru-RU" sz="1700" dirty="0" smtClean="0">
              <a:latin typeface="Times New Roman" panose="02020603050405020304" pitchFamily="18" charset="0"/>
              <a:cs typeface="Times New Roman" panose="02020603050405020304" pitchFamily="18" charset="0"/>
            </a:endParaRPr>
          </a:p>
          <a:p>
            <a:r>
              <a:rPr lang="ru-RU" sz="1700" dirty="0" smtClean="0">
                <a:latin typeface="Times New Roman" panose="02020603050405020304" pitchFamily="18" charset="0"/>
                <a:cs typeface="Times New Roman" panose="02020603050405020304" pitchFamily="18" charset="0"/>
              </a:rPr>
              <a:t>Директор института               Личная подпись        М.В. Ларин</a:t>
            </a:r>
          </a:p>
          <a:p>
            <a:r>
              <a:rPr lang="ru-RU" sz="1700" dirty="0" smtClean="0">
                <a:latin typeface="Times New Roman" panose="02020603050405020304" pitchFamily="18" charset="0"/>
                <a:cs typeface="Times New Roman" panose="02020603050405020304" pitchFamily="18" charset="0"/>
              </a:rPr>
              <a:t>Главный бухгалтер                Личная подпись        З.В. </a:t>
            </a:r>
            <a:r>
              <a:rPr lang="ru-RU" sz="1700" dirty="0" err="1" smtClean="0">
                <a:latin typeface="Times New Roman" panose="02020603050405020304" pitchFamily="18" charset="0"/>
                <a:cs typeface="Times New Roman" panose="02020603050405020304" pitchFamily="18" charset="0"/>
              </a:rPr>
              <a:t>Марьяш</a:t>
            </a:r>
            <a:endParaRPr lang="ru-RU" sz="1700" dirty="0" smtClean="0">
              <a:latin typeface="Times New Roman" panose="02020603050405020304" pitchFamily="18" charset="0"/>
              <a:cs typeface="Times New Roman" panose="02020603050405020304" pitchFamily="18" charset="0"/>
            </a:endParaRPr>
          </a:p>
          <a:p>
            <a:endParaRPr lang="ru-RU" sz="1700" dirty="0" smtClean="0">
              <a:latin typeface="Times New Roman" panose="02020603050405020304" pitchFamily="18" charset="0"/>
              <a:cs typeface="Times New Roman" panose="02020603050405020304" pitchFamily="18" charset="0"/>
            </a:endParaRPr>
          </a:p>
          <a:p>
            <a:r>
              <a:rPr lang="ru-RU" sz="1700" dirty="0" smtClean="0">
                <a:latin typeface="Times New Roman" panose="02020603050405020304" pitchFamily="18" charset="0"/>
                <a:cs typeface="Times New Roman" panose="02020603050405020304" pitchFamily="18" charset="0"/>
              </a:rPr>
              <a:t>При подписании документа несколькими лицами равных должностей их подписи располагают на одном уровне, например:</a:t>
            </a:r>
          </a:p>
          <a:p>
            <a:endParaRPr lang="ru-RU" sz="1700" dirty="0" smtClean="0">
              <a:latin typeface="Times New Roman" panose="02020603050405020304" pitchFamily="18" charset="0"/>
              <a:cs typeface="Times New Roman" panose="02020603050405020304" pitchFamily="18" charset="0"/>
            </a:endParaRPr>
          </a:p>
          <a:p>
            <a:r>
              <a:rPr lang="ru-RU" sz="1700" dirty="0" smtClean="0">
                <a:latin typeface="Times New Roman" panose="02020603050405020304" pitchFamily="18" charset="0"/>
                <a:cs typeface="Times New Roman" panose="02020603050405020304" pitchFamily="18" charset="0"/>
              </a:rPr>
              <a:t>Заместитель директора               	Заместитель директора</a:t>
            </a:r>
          </a:p>
          <a:p>
            <a:r>
              <a:rPr lang="ru-RU" sz="1700" dirty="0" smtClean="0">
                <a:latin typeface="Times New Roman" panose="02020603050405020304" pitchFamily="18" charset="0"/>
                <a:cs typeface="Times New Roman" panose="02020603050405020304" pitchFamily="18" charset="0"/>
              </a:rPr>
              <a:t>по научной работе                  		 по  основной работе</a:t>
            </a:r>
          </a:p>
          <a:p>
            <a:endParaRPr lang="ru-RU" sz="1700" dirty="0" smtClean="0">
              <a:latin typeface="Times New Roman" panose="02020603050405020304" pitchFamily="18" charset="0"/>
              <a:cs typeface="Times New Roman" panose="02020603050405020304" pitchFamily="18" charset="0"/>
            </a:endParaRPr>
          </a:p>
          <a:p>
            <a:r>
              <a:rPr lang="ru-RU" sz="1700" dirty="0" smtClean="0">
                <a:latin typeface="Times New Roman" panose="02020603050405020304" pitchFamily="18" charset="0"/>
                <a:cs typeface="Times New Roman" panose="02020603050405020304" pitchFamily="18" charset="0"/>
              </a:rPr>
              <a:t>Личная подпись      Ю.Г. Демидов    	Личная подпись   К.И. Игнатьев</a:t>
            </a:r>
          </a:p>
          <a:p>
            <a:pPr marL="0" indent="0">
              <a:buNone/>
            </a:pPr>
            <a:endParaRPr lang="ru-RU" sz="1500" dirty="0" smtClean="0">
              <a:latin typeface="Times New Roman" panose="02020603050405020304" pitchFamily="18" charset="0"/>
              <a:cs typeface="Times New Roman" panose="02020603050405020304" pitchFamily="18" charset="0"/>
            </a:endParaRPr>
          </a:p>
          <a:p>
            <a:pPr marL="0" lvl="0" indent="0">
              <a:buNone/>
            </a:pPr>
            <a:r>
              <a:rPr lang="ru-RU" sz="1500" dirty="0" smtClean="0">
                <a:latin typeface="Times New Roman" panose="02020603050405020304" pitchFamily="18" charset="0"/>
                <a:cs typeface="Times New Roman" panose="02020603050405020304" pitchFamily="18" charset="0"/>
              </a:rPr>
              <a:t>При подписании совместного документа первый лист оформляют не на бланке.</a:t>
            </a:r>
            <a:r>
              <a:rPr lang="ru-RU" sz="1800" dirty="0">
                <a:solidFill>
                  <a:prstClr val="black"/>
                </a:solidFill>
                <a:latin typeface="Times New Roman" panose="02020603050405020304" pitchFamily="18" charset="0"/>
                <a:cs typeface="Times New Roman" panose="02020603050405020304" pitchFamily="18" charset="0"/>
              </a:rPr>
              <a:t> В документах, составленных комиссией, указывают не должности лиц, подписывающих документ, а их обязанности в составе комиссии в соответствии с распределением, например:</a:t>
            </a:r>
          </a:p>
          <a:p>
            <a:pPr lvl="0"/>
            <a:endParaRPr lang="ru-RU" sz="1800" dirty="0">
              <a:solidFill>
                <a:prstClr val="black"/>
              </a:solidFill>
              <a:latin typeface="Times New Roman" panose="02020603050405020304" pitchFamily="18" charset="0"/>
              <a:cs typeface="Times New Roman" panose="02020603050405020304" pitchFamily="18" charset="0"/>
            </a:endParaRPr>
          </a:p>
          <a:p>
            <a:pPr lvl="0"/>
            <a:r>
              <a:rPr lang="ru-RU" sz="1800" dirty="0">
                <a:solidFill>
                  <a:prstClr val="black"/>
                </a:solidFill>
                <a:latin typeface="Times New Roman" panose="02020603050405020304" pitchFamily="18" charset="0"/>
                <a:cs typeface="Times New Roman" panose="02020603050405020304" pitchFamily="18" charset="0"/>
              </a:rPr>
              <a:t>                 Председатель комиссии        Личная подпись       В.Д. </a:t>
            </a:r>
            <a:r>
              <a:rPr lang="ru-RU" sz="1800" dirty="0" err="1">
                <a:solidFill>
                  <a:prstClr val="black"/>
                </a:solidFill>
                <a:latin typeface="Times New Roman" panose="02020603050405020304" pitchFamily="18" charset="0"/>
                <a:cs typeface="Times New Roman" panose="02020603050405020304" pitchFamily="18" charset="0"/>
              </a:rPr>
              <a:t>Банасюкевич</a:t>
            </a:r>
            <a:endParaRPr lang="ru-RU" sz="1800" dirty="0">
              <a:solidFill>
                <a:prstClr val="black"/>
              </a:solidFill>
              <a:latin typeface="Times New Roman" panose="02020603050405020304" pitchFamily="18" charset="0"/>
              <a:cs typeface="Times New Roman" panose="02020603050405020304" pitchFamily="18" charset="0"/>
            </a:endParaRPr>
          </a:p>
          <a:p>
            <a:pPr lvl="0"/>
            <a:endParaRPr lang="ru-RU" sz="1800" dirty="0">
              <a:solidFill>
                <a:prstClr val="black"/>
              </a:solidFill>
              <a:latin typeface="Times New Roman" panose="02020603050405020304" pitchFamily="18" charset="0"/>
              <a:cs typeface="Times New Roman" panose="02020603050405020304" pitchFamily="18" charset="0"/>
            </a:endParaRPr>
          </a:p>
          <a:p>
            <a:pPr lvl="0"/>
            <a:r>
              <a:rPr lang="ru-RU" sz="1800" dirty="0">
                <a:solidFill>
                  <a:prstClr val="black"/>
                </a:solidFill>
                <a:latin typeface="Times New Roman" panose="02020603050405020304" pitchFamily="18" charset="0"/>
                <a:cs typeface="Times New Roman" panose="02020603050405020304" pitchFamily="18" charset="0"/>
              </a:rPr>
              <a:t>                  Члены комиссии               Личная подпись       А.Н. </a:t>
            </a:r>
            <a:r>
              <a:rPr lang="ru-RU" sz="1800" dirty="0" err="1">
                <a:solidFill>
                  <a:prstClr val="black"/>
                </a:solidFill>
                <a:latin typeface="Times New Roman" panose="02020603050405020304" pitchFamily="18" charset="0"/>
                <a:cs typeface="Times New Roman" panose="02020603050405020304" pitchFamily="18" charset="0"/>
              </a:rPr>
              <a:t>Сокова</a:t>
            </a:r>
            <a:endParaRPr lang="ru-RU" sz="1800" dirty="0">
              <a:solidFill>
                <a:prstClr val="black"/>
              </a:solidFill>
              <a:latin typeface="Times New Roman" panose="02020603050405020304" pitchFamily="18" charset="0"/>
              <a:cs typeface="Times New Roman" panose="02020603050405020304" pitchFamily="18" charset="0"/>
            </a:endParaRPr>
          </a:p>
          <a:p>
            <a:pPr lvl="0"/>
            <a:r>
              <a:rPr lang="ru-RU" sz="1800" dirty="0">
                <a:solidFill>
                  <a:prstClr val="black"/>
                </a:solidFill>
                <a:latin typeface="Times New Roman" panose="02020603050405020304" pitchFamily="18" charset="0"/>
                <a:cs typeface="Times New Roman" panose="02020603050405020304" pitchFamily="18" charset="0"/>
              </a:rPr>
              <a:t>                           		</a:t>
            </a:r>
            <a:r>
              <a:rPr lang="ru-RU" sz="1800" dirty="0" smtClean="0">
                <a:solidFill>
                  <a:prstClr val="black"/>
                </a:solidFill>
                <a:latin typeface="Times New Roman" panose="02020603050405020304" pitchFamily="18" charset="0"/>
                <a:cs typeface="Times New Roman" panose="02020603050405020304" pitchFamily="18" charset="0"/>
              </a:rPr>
              <a:t>                Личная </a:t>
            </a:r>
            <a:r>
              <a:rPr lang="ru-RU" sz="1800" dirty="0">
                <a:solidFill>
                  <a:prstClr val="black"/>
                </a:solidFill>
                <a:latin typeface="Times New Roman" panose="02020603050405020304" pitchFamily="18" charset="0"/>
                <a:cs typeface="Times New Roman" panose="02020603050405020304" pitchFamily="18" charset="0"/>
              </a:rPr>
              <a:t>подпись       А.С. Красавин</a:t>
            </a:r>
          </a:p>
          <a:p>
            <a:pPr lvl="0"/>
            <a:r>
              <a:rPr lang="ru-RU" sz="1800" dirty="0">
                <a:solidFill>
                  <a:prstClr val="black"/>
                </a:solidFill>
                <a:latin typeface="Times New Roman" panose="02020603050405020304" pitchFamily="18" charset="0"/>
                <a:cs typeface="Times New Roman" panose="02020603050405020304" pitchFamily="18" charset="0"/>
              </a:rPr>
              <a:t>                             	 </a:t>
            </a:r>
            <a:r>
              <a:rPr lang="ru-RU" sz="1800" dirty="0" smtClean="0">
                <a:solidFill>
                  <a:prstClr val="black"/>
                </a:solidFill>
                <a:latin typeface="Times New Roman" panose="02020603050405020304" pitchFamily="18" charset="0"/>
                <a:cs typeface="Times New Roman" panose="02020603050405020304" pitchFamily="18" charset="0"/>
              </a:rPr>
              <a:t>               Личная </a:t>
            </a:r>
            <a:r>
              <a:rPr lang="ru-RU" sz="1800" dirty="0">
                <a:solidFill>
                  <a:prstClr val="black"/>
                </a:solidFill>
                <a:latin typeface="Times New Roman" panose="02020603050405020304" pitchFamily="18" charset="0"/>
                <a:cs typeface="Times New Roman" panose="02020603050405020304" pitchFamily="18" charset="0"/>
              </a:rPr>
              <a:t>подпись       О.И. Рысков</a:t>
            </a:r>
          </a:p>
          <a:p>
            <a:pPr marL="0" indent="0">
              <a:buNone/>
            </a:pPr>
            <a:endParaRPr lang="ru-RU" sz="1500" dirty="0"/>
          </a:p>
        </p:txBody>
      </p:sp>
    </p:spTree>
    <p:extLst>
      <p:ext uri="{BB962C8B-B14F-4D97-AF65-F5344CB8AC3E}">
        <p14:creationId xmlns:p14="http://schemas.microsoft.com/office/powerpoint/2010/main" val="112767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rmAutofit/>
          </a:bodyPr>
          <a:lstStyle/>
          <a:p>
            <a:pPr marL="0" indent="0">
              <a:buNone/>
            </a:pPr>
            <a:r>
              <a:rPr lang="ru-RU" sz="2100" dirty="0" smtClean="0"/>
              <a:t> </a:t>
            </a:r>
            <a:r>
              <a:rPr lang="ru-RU" sz="1800" b="1" dirty="0" smtClean="0">
                <a:latin typeface="Times New Roman" panose="02020603050405020304" pitchFamily="18" charset="0"/>
                <a:cs typeface="Times New Roman" panose="02020603050405020304" pitchFamily="18" charset="0"/>
              </a:rPr>
              <a:t>Реквизит</a:t>
            </a:r>
            <a:r>
              <a:rPr lang="ru-RU" sz="2100" dirty="0" smtClean="0"/>
              <a:t> </a:t>
            </a:r>
            <a:r>
              <a:rPr lang="ru-RU" sz="1800" dirty="0" smtClean="0"/>
              <a:t>«</a:t>
            </a:r>
            <a:r>
              <a:rPr lang="ru-RU" sz="1800" b="1" dirty="0" smtClean="0">
                <a:latin typeface="Times New Roman"/>
                <a:ea typeface="Times New Roman"/>
                <a:cs typeface="Times New Roman"/>
              </a:rPr>
              <a:t>Отметка </a:t>
            </a:r>
            <a:r>
              <a:rPr lang="ru-RU" sz="1800" b="1" dirty="0">
                <a:latin typeface="Times New Roman"/>
                <a:ea typeface="Times New Roman"/>
                <a:cs typeface="Times New Roman"/>
              </a:rPr>
              <a:t>об электронной </a:t>
            </a:r>
            <a:r>
              <a:rPr lang="ru-RU" sz="1800" b="1" dirty="0" smtClean="0">
                <a:latin typeface="Times New Roman"/>
                <a:ea typeface="Times New Roman"/>
                <a:cs typeface="Times New Roman"/>
              </a:rPr>
              <a:t>подписи». </a:t>
            </a:r>
            <a:r>
              <a:rPr lang="ru-RU" sz="1600" dirty="0" smtClean="0">
                <a:latin typeface="Times New Roman"/>
                <a:ea typeface="Times New Roman"/>
                <a:cs typeface="Times New Roman"/>
              </a:rPr>
              <a:t> Используется </a:t>
            </a:r>
            <a:r>
              <a:rPr lang="ru-RU" sz="1600" dirty="0">
                <a:latin typeface="Times New Roman"/>
                <a:ea typeface="Times New Roman"/>
                <a:cs typeface="Times New Roman"/>
              </a:rPr>
              <a:t>для визуализации электронной подписи на электронном </a:t>
            </a:r>
            <a:r>
              <a:rPr lang="ru-RU" sz="1600" dirty="0" smtClean="0">
                <a:latin typeface="Times New Roman"/>
                <a:ea typeface="Times New Roman"/>
                <a:cs typeface="Times New Roman"/>
              </a:rPr>
              <a:t>документе (приказ </a:t>
            </a:r>
            <a:r>
              <a:rPr lang="ru-RU" sz="1600" dirty="0" err="1">
                <a:latin typeface="Times New Roman"/>
                <a:ea typeface="Times New Roman"/>
                <a:cs typeface="Times New Roman"/>
              </a:rPr>
              <a:t>Минкомсвязи</a:t>
            </a:r>
            <a:r>
              <a:rPr lang="ru-RU" sz="1600" dirty="0">
                <a:latin typeface="Times New Roman"/>
                <a:ea typeface="Times New Roman"/>
                <a:cs typeface="Times New Roman"/>
              </a:rPr>
              <a:t> России и ФСО России от 27.05.2015 № </a:t>
            </a:r>
            <a:r>
              <a:rPr lang="ru-RU" sz="1600" dirty="0" smtClean="0">
                <a:latin typeface="Times New Roman"/>
                <a:ea typeface="Times New Roman"/>
                <a:cs typeface="Times New Roman"/>
              </a:rPr>
              <a:t>186/258). При </a:t>
            </a:r>
            <a:r>
              <a:rPr lang="ru-RU" sz="1600" dirty="0">
                <a:latin typeface="Times New Roman"/>
                <a:ea typeface="Times New Roman"/>
                <a:cs typeface="Times New Roman"/>
              </a:rPr>
              <a:t>визуализации электронного документа на экране монитора или на бумажном носителе при распечатке электронного документа в месте, где проставляется собственноручная подпись должностного лица (если документ изначально оформляется на бумаге), программными средствами воспроизводится отметка, например:</a:t>
            </a:r>
            <a:endParaRPr lang="ru-RU" sz="1600" dirty="0">
              <a:ea typeface="Calibri"/>
              <a:cs typeface="Times New Roman"/>
            </a:endParaRPr>
          </a:p>
          <a:p>
            <a:pPr marL="0" indent="0">
              <a:buNone/>
            </a:pPr>
            <a:endParaRPr lang="ru-RU" sz="2100" b="1" dirty="0" smtClean="0"/>
          </a:p>
          <a:p>
            <a:endParaRPr lang="ru-RU" sz="1400" dirty="0"/>
          </a:p>
        </p:txBody>
      </p:sp>
      <p:pic>
        <p:nvPicPr>
          <p:cNvPr id="4" name="Рисунок 3" descr="http://www.profiz.ru/upl/pictures/SR/%D1%81%D1%82%D0%B0%D1%82%D1%8C%D0%B8%20%D0%BD%D0%B0%20%D1%81%D0%B0%D0%B9%D1%82/3%2C%202017/%D0%AF%2014.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852936"/>
            <a:ext cx="7128792" cy="1728192"/>
          </a:xfrm>
          <a:prstGeom prst="rect">
            <a:avLst/>
          </a:prstGeom>
          <a:noFill/>
          <a:ln>
            <a:noFill/>
          </a:ln>
        </p:spPr>
      </p:pic>
    </p:spTree>
    <p:extLst>
      <p:ext uri="{BB962C8B-B14F-4D97-AF65-F5344CB8AC3E}">
        <p14:creationId xmlns:p14="http://schemas.microsoft.com/office/powerpoint/2010/main" val="39697729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16632"/>
            <a:ext cx="8928992" cy="6480720"/>
          </a:xfrm>
        </p:spPr>
        <p:txBody>
          <a:bodyPr>
            <a:normAutofit fontScale="77500" lnSpcReduction="20000"/>
          </a:bodyPr>
          <a:lstStyle/>
          <a:p>
            <a:pPr marL="0" indent="0">
              <a:buNone/>
            </a:pPr>
            <a:r>
              <a:rPr lang="ru-RU" sz="1500" dirty="0" smtClean="0"/>
              <a:t>						 </a:t>
            </a:r>
          </a:p>
          <a:p>
            <a:pPr marL="0" lvl="0" indent="0">
              <a:buNone/>
            </a:pPr>
            <a:r>
              <a:rPr lang="ru-RU" sz="2200" b="1" dirty="0" smtClean="0">
                <a:solidFill>
                  <a:prstClr val="black"/>
                </a:solidFill>
                <a:latin typeface="Times New Roman" panose="02020603050405020304" pitchFamily="18" charset="0"/>
                <a:cs typeface="Times New Roman" panose="02020603050405020304" pitchFamily="18" charset="0"/>
              </a:rPr>
              <a:t>Реквизит «Гриф согласования».  </a:t>
            </a:r>
            <a:r>
              <a:rPr lang="ru-RU" sz="2200" dirty="0" smtClean="0">
                <a:solidFill>
                  <a:prstClr val="black"/>
                </a:solidFill>
                <a:latin typeface="Times New Roman" panose="02020603050405020304" pitchFamily="18" charset="0"/>
                <a:cs typeface="Times New Roman" panose="02020603050405020304" pitchFamily="18" charset="0"/>
              </a:rPr>
              <a:t>Гриф </a:t>
            </a:r>
            <a:r>
              <a:rPr lang="ru-RU" sz="2200" dirty="0">
                <a:solidFill>
                  <a:prstClr val="black"/>
                </a:solidFill>
                <a:latin typeface="Times New Roman" panose="02020603050405020304" pitchFamily="18" charset="0"/>
                <a:cs typeface="Times New Roman" panose="02020603050405020304" pitchFamily="18" charset="0"/>
              </a:rPr>
              <a:t>согласования документа состоит из слова СОГЛАСОВАНО, должности лица, с которым согласован документ (включая </a:t>
            </a:r>
            <a:r>
              <a:rPr lang="ru-RU" sz="2200" dirty="0" smtClean="0">
                <a:solidFill>
                  <a:prstClr val="black"/>
                </a:solidFill>
                <a:latin typeface="Times New Roman" panose="02020603050405020304" pitchFamily="18" charset="0"/>
                <a:cs typeface="Times New Roman" panose="02020603050405020304" pitchFamily="18" charset="0"/>
              </a:rPr>
              <a:t>наименование организации</a:t>
            </a:r>
            <a:r>
              <a:rPr lang="ru-RU" sz="2200" dirty="0">
                <a:solidFill>
                  <a:prstClr val="black"/>
                </a:solidFill>
                <a:latin typeface="Times New Roman" panose="02020603050405020304" pitchFamily="18" charset="0"/>
                <a:cs typeface="Times New Roman" panose="02020603050405020304" pitchFamily="18" charset="0"/>
              </a:rPr>
              <a:t>), личной подписи, расшифровки подписи (инициалов, фамилии) и даты согласования, например</a:t>
            </a:r>
            <a:r>
              <a:rPr lang="ru-RU" sz="2200" dirty="0" smtClean="0">
                <a:solidFill>
                  <a:prstClr val="black"/>
                </a:solidFill>
                <a:latin typeface="Times New Roman" panose="02020603050405020304" pitchFamily="18" charset="0"/>
                <a:cs typeface="Times New Roman" panose="02020603050405020304" pitchFamily="18" charset="0"/>
              </a:rPr>
              <a:t>:</a:t>
            </a:r>
            <a:endParaRPr lang="ru-RU" sz="2200" dirty="0">
              <a:solidFill>
                <a:prstClr val="black"/>
              </a:solidFill>
              <a:latin typeface="Times New Roman" panose="02020603050405020304" pitchFamily="18" charset="0"/>
              <a:cs typeface="Times New Roman" panose="02020603050405020304" pitchFamily="18" charset="0"/>
            </a:endParaRPr>
          </a:p>
          <a:p>
            <a:pPr lvl="0"/>
            <a:r>
              <a:rPr lang="ru-RU" sz="2200" dirty="0">
                <a:solidFill>
                  <a:prstClr val="black"/>
                </a:solidFill>
                <a:latin typeface="Times New Roman" panose="02020603050405020304" pitchFamily="18" charset="0"/>
                <a:cs typeface="Times New Roman" panose="02020603050405020304" pitchFamily="18" charset="0"/>
              </a:rPr>
              <a:t>СОГЛАСОВАНО</a:t>
            </a:r>
          </a:p>
          <a:p>
            <a:pPr lvl="0"/>
            <a:r>
              <a:rPr lang="ru-RU" sz="2200" dirty="0">
                <a:solidFill>
                  <a:prstClr val="black"/>
                </a:solidFill>
                <a:latin typeface="Times New Roman" panose="02020603050405020304" pitchFamily="18" charset="0"/>
                <a:cs typeface="Times New Roman" panose="02020603050405020304" pitchFamily="18" charset="0"/>
              </a:rPr>
              <a:t>Ректор Финансовой академии</a:t>
            </a:r>
          </a:p>
          <a:p>
            <a:pPr lvl="0"/>
            <a:r>
              <a:rPr lang="ru-RU" sz="2200" dirty="0">
                <a:solidFill>
                  <a:prstClr val="black"/>
                </a:solidFill>
                <a:latin typeface="Times New Roman" panose="02020603050405020304" pitchFamily="18" charset="0"/>
                <a:cs typeface="Times New Roman" panose="02020603050405020304" pitchFamily="18" charset="0"/>
              </a:rPr>
              <a:t>при Правительстве Российской Федерации</a:t>
            </a:r>
          </a:p>
          <a:p>
            <a:pPr lvl="0"/>
            <a:endParaRPr lang="ru-RU" sz="2200" dirty="0">
              <a:solidFill>
                <a:prstClr val="black"/>
              </a:solidFill>
              <a:latin typeface="Times New Roman" panose="02020603050405020304" pitchFamily="18" charset="0"/>
              <a:cs typeface="Times New Roman" panose="02020603050405020304" pitchFamily="18" charset="0"/>
            </a:endParaRPr>
          </a:p>
          <a:p>
            <a:pPr lvl="0"/>
            <a:r>
              <a:rPr lang="ru-RU" sz="2200" dirty="0">
                <a:solidFill>
                  <a:prstClr val="black"/>
                </a:solidFill>
                <a:latin typeface="Times New Roman" panose="02020603050405020304" pitchFamily="18" charset="0"/>
                <a:cs typeface="Times New Roman" panose="02020603050405020304" pitchFamily="18" charset="0"/>
              </a:rPr>
              <a:t>Личная подпись           А.Г. Грязнова</a:t>
            </a:r>
          </a:p>
          <a:p>
            <a:pPr lvl="0"/>
            <a:r>
              <a:rPr lang="ru-RU" sz="2200" dirty="0">
                <a:solidFill>
                  <a:prstClr val="black"/>
                </a:solidFill>
                <a:latin typeface="Times New Roman" panose="02020603050405020304" pitchFamily="18" charset="0"/>
                <a:cs typeface="Times New Roman" panose="02020603050405020304" pitchFamily="18" charset="0"/>
              </a:rPr>
              <a:t>Дата</a:t>
            </a:r>
          </a:p>
          <a:p>
            <a:pPr marL="0" indent="0">
              <a:buNone/>
            </a:pPr>
            <a:r>
              <a:rPr lang="ru-RU" sz="2100" dirty="0" smtClean="0">
                <a:latin typeface="Times New Roman" panose="02020603050405020304" pitchFamily="18" charset="0"/>
                <a:cs typeface="Times New Roman" panose="02020603050405020304" pitchFamily="18" charset="0"/>
              </a:rPr>
              <a:t>Если согласование осуществляют письмом, протоколом и др., гриф согласования оформляют следующим образом:</a:t>
            </a:r>
          </a:p>
          <a:p>
            <a:endParaRPr lang="ru-RU" sz="2100" dirty="0" smtClean="0">
              <a:latin typeface="Times New Roman" panose="02020603050405020304" pitchFamily="18" charset="0"/>
              <a:cs typeface="Times New Roman" panose="02020603050405020304" pitchFamily="18" charset="0"/>
            </a:endParaRPr>
          </a:p>
          <a:p>
            <a:r>
              <a:rPr lang="ru-RU" sz="2100" dirty="0" smtClean="0">
                <a:latin typeface="Times New Roman" panose="02020603050405020304" pitchFamily="18" charset="0"/>
                <a:cs typeface="Times New Roman" panose="02020603050405020304" pitchFamily="18" charset="0"/>
              </a:rPr>
              <a:t>СОГЛАСОВАНО</a:t>
            </a:r>
          </a:p>
          <a:p>
            <a:r>
              <a:rPr lang="ru-RU" sz="2100" dirty="0" smtClean="0">
                <a:latin typeface="Times New Roman" panose="02020603050405020304" pitchFamily="18" charset="0"/>
                <a:cs typeface="Times New Roman" panose="02020603050405020304" pitchFamily="18" charset="0"/>
              </a:rPr>
              <a:t>Письмо Российской академии</a:t>
            </a:r>
          </a:p>
          <a:p>
            <a:r>
              <a:rPr lang="ru-RU" sz="2100" dirty="0" smtClean="0">
                <a:latin typeface="Times New Roman" panose="02020603050405020304" pitchFamily="18" charset="0"/>
                <a:cs typeface="Times New Roman" panose="02020603050405020304" pitchFamily="18" charset="0"/>
              </a:rPr>
              <a:t>медицинских наук</a:t>
            </a:r>
          </a:p>
          <a:p>
            <a:r>
              <a:rPr lang="ru-RU" sz="2100" dirty="0" smtClean="0">
                <a:latin typeface="Times New Roman" panose="02020603050405020304" pitchFamily="18" charset="0"/>
                <a:cs typeface="Times New Roman" panose="02020603050405020304" pitchFamily="18" charset="0"/>
              </a:rPr>
              <a:t>от 05.06.2003 N 430-162</a:t>
            </a:r>
          </a:p>
          <a:p>
            <a:endParaRPr lang="ru-RU" sz="2100" dirty="0" smtClean="0">
              <a:latin typeface="Times New Roman" panose="02020603050405020304" pitchFamily="18" charset="0"/>
              <a:cs typeface="Times New Roman" panose="02020603050405020304" pitchFamily="18" charset="0"/>
            </a:endParaRPr>
          </a:p>
          <a:p>
            <a:r>
              <a:rPr lang="ru-RU" sz="2100" dirty="0" smtClean="0">
                <a:latin typeface="Times New Roman" panose="02020603050405020304" pitchFamily="18" charset="0"/>
                <a:cs typeface="Times New Roman" panose="02020603050405020304" pitchFamily="18" charset="0"/>
              </a:rPr>
              <a:t>или</a:t>
            </a:r>
          </a:p>
          <a:p>
            <a:r>
              <a:rPr lang="ru-RU" sz="2100" dirty="0" smtClean="0">
                <a:latin typeface="Times New Roman" panose="02020603050405020304" pitchFamily="18" charset="0"/>
                <a:cs typeface="Times New Roman" panose="02020603050405020304" pitchFamily="18" charset="0"/>
              </a:rPr>
              <a:t>СОГЛАСОВАНО</a:t>
            </a:r>
          </a:p>
          <a:p>
            <a:r>
              <a:rPr lang="ru-RU" sz="2100" dirty="0" smtClean="0">
                <a:latin typeface="Times New Roman" panose="02020603050405020304" pitchFamily="18" charset="0"/>
                <a:cs typeface="Times New Roman" panose="02020603050405020304" pitchFamily="18" charset="0"/>
              </a:rPr>
              <a:t>Протокол заседания Правления</a:t>
            </a:r>
          </a:p>
          <a:p>
            <a:r>
              <a:rPr lang="ru-RU" sz="2100" dirty="0" smtClean="0">
                <a:latin typeface="Times New Roman" panose="02020603050405020304" pitchFamily="18" charset="0"/>
                <a:cs typeface="Times New Roman" panose="02020603050405020304" pitchFamily="18" charset="0"/>
              </a:rPr>
              <a:t>Российской государственной</a:t>
            </a:r>
          </a:p>
          <a:p>
            <a:r>
              <a:rPr lang="ru-RU" sz="2100" dirty="0" smtClean="0">
                <a:latin typeface="Times New Roman" panose="02020603050405020304" pitchFamily="18" charset="0"/>
                <a:cs typeface="Times New Roman" panose="02020603050405020304" pitchFamily="18" charset="0"/>
              </a:rPr>
              <a:t>страховой компании "Росгосстрах"</a:t>
            </a:r>
          </a:p>
          <a:p>
            <a:r>
              <a:rPr lang="ru-RU" sz="2100" dirty="0" smtClean="0">
                <a:latin typeface="Times New Roman" panose="02020603050405020304" pitchFamily="18" charset="0"/>
                <a:cs typeface="Times New Roman" panose="02020603050405020304" pitchFamily="18" charset="0"/>
              </a:rPr>
              <a:t>от 05.06.2003 N 10</a:t>
            </a:r>
          </a:p>
          <a:p>
            <a:endParaRPr lang="ru-RU" sz="1500" dirty="0" smtClean="0"/>
          </a:p>
          <a:p>
            <a:endParaRPr lang="ru-RU" sz="1500" dirty="0"/>
          </a:p>
        </p:txBody>
      </p:sp>
    </p:spTree>
    <p:extLst>
      <p:ext uri="{BB962C8B-B14F-4D97-AF65-F5344CB8AC3E}">
        <p14:creationId xmlns:p14="http://schemas.microsoft.com/office/powerpoint/2010/main" val="33537045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30696"/>
            <a:ext cx="8867328" cy="6480720"/>
          </a:xfrm>
        </p:spPr>
        <p:txBody>
          <a:bodyPr>
            <a:noAutofit/>
          </a:bodyPr>
          <a:lstStyle/>
          <a:p>
            <a:pPr marL="0" indent="0">
              <a:buNone/>
            </a:pPr>
            <a:endParaRPr lang="ru-RU" sz="1500" b="1" dirty="0" smtClean="0"/>
          </a:p>
          <a:p>
            <a:pPr marL="0" indent="0">
              <a:buNone/>
            </a:pPr>
            <a:r>
              <a:rPr lang="ru-RU" sz="1800" dirty="0" smtClean="0"/>
              <a:t> </a:t>
            </a:r>
            <a:r>
              <a:rPr lang="ru-RU" sz="1800" b="1" dirty="0" smtClean="0">
                <a:latin typeface="Times New Roman" panose="02020603050405020304" pitchFamily="18" charset="0"/>
                <a:cs typeface="Times New Roman" panose="02020603050405020304" pitchFamily="18" charset="0"/>
              </a:rPr>
              <a:t>Реквизит </a:t>
            </a:r>
            <a:r>
              <a:rPr lang="ru-RU" sz="1800" dirty="0" smtClean="0">
                <a:latin typeface="Times New Roman" panose="02020603050405020304" pitchFamily="18" charset="0"/>
                <a:cs typeface="Times New Roman" panose="02020603050405020304" pitchFamily="18" charset="0"/>
              </a:rPr>
              <a:t>«</a:t>
            </a:r>
            <a:r>
              <a:rPr lang="ru-RU" sz="1800" b="1" dirty="0" smtClean="0">
                <a:latin typeface="Times New Roman" panose="02020603050405020304" pitchFamily="18" charset="0"/>
                <a:cs typeface="Times New Roman" panose="02020603050405020304" pitchFamily="18" charset="0"/>
              </a:rPr>
              <a:t>Виза согласования». </a:t>
            </a:r>
            <a:r>
              <a:rPr lang="ru-RU" sz="1800" dirty="0" smtClean="0">
                <a:latin typeface="Times New Roman" panose="02020603050405020304" pitchFamily="18" charset="0"/>
                <a:cs typeface="Times New Roman" panose="02020603050405020304" pitchFamily="18" charset="0"/>
              </a:rPr>
              <a:t>Виза согласования включает  в себя подпись и должность визирующего документ, расшифровку подписи (инициалы, фамилию) и дату подписания. Например:</a:t>
            </a:r>
          </a:p>
          <a:p>
            <a:pPr marL="0" indent="0">
              <a:buNone/>
            </a:pPr>
            <a:r>
              <a:rPr lang="ru-RU" sz="1800" dirty="0" smtClean="0">
                <a:latin typeface="Times New Roman" panose="02020603050405020304" pitchFamily="18" charset="0"/>
                <a:cs typeface="Times New Roman" panose="02020603050405020304" pitchFamily="18" charset="0"/>
              </a:rPr>
              <a:t>		Руководитель юридического отдела</a:t>
            </a:r>
          </a:p>
          <a:p>
            <a:pPr marL="0" indent="0">
              <a:buNone/>
            </a:pPr>
            <a:r>
              <a:rPr lang="ru-RU" sz="1800" dirty="0" smtClean="0">
                <a:latin typeface="Times New Roman" panose="02020603050405020304" pitchFamily="18" charset="0"/>
                <a:cs typeface="Times New Roman" panose="02020603050405020304" pitchFamily="18" charset="0"/>
              </a:rPr>
              <a:t>		Личная подпись        А.С. Орлов</a:t>
            </a:r>
          </a:p>
          <a:p>
            <a:pPr marL="0" indent="0">
              <a:buNone/>
            </a:pPr>
            <a:r>
              <a:rPr lang="ru-RU" sz="1800" dirty="0" smtClean="0">
                <a:latin typeface="Times New Roman" panose="02020603050405020304" pitchFamily="18" charset="0"/>
                <a:cs typeface="Times New Roman" panose="02020603050405020304" pitchFamily="18" charset="0"/>
              </a:rPr>
              <a:t>		Дата</a:t>
            </a:r>
          </a:p>
          <a:p>
            <a:pPr marL="0" indent="0">
              <a:buNone/>
            </a:pPr>
            <a:r>
              <a:rPr lang="ru-RU" sz="1800" dirty="0" smtClean="0">
                <a:latin typeface="Times New Roman" panose="02020603050405020304" pitchFamily="18" charset="0"/>
                <a:cs typeface="Times New Roman" panose="02020603050405020304" pitchFamily="18" charset="0"/>
              </a:rPr>
              <a:t>При наличии замечаний к документу визу оформляют следующим образом</a:t>
            </a:r>
          </a:p>
          <a:p>
            <a:pPr marL="0" indent="0">
              <a:buNone/>
            </a:pP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Замечания прилагаются</a:t>
            </a:r>
          </a:p>
          <a:p>
            <a:pPr marL="0" indent="0">
              <a:buNone/>
            </a:pPr>
            <a:r>
              <a:rPr lang="ru-RU" sz="1800" dirty="0">
                <a:latin typeface="Times New Roman" panose="02020603050405020304" pitchFamily="18" charset="0"/>
                <a:cs typeface="Times New Roman" panose="02020603050405020304" pitchFamily="18" charset="0"/>
              </a:rPr>
              <a:t>	</a:t>
            </a:r>
            <a:r>
              <a:rPr lang="ru-RU" sz="1800" dirty="0" smtClean="0">
                <a:latin typeface="Times New Roman" panose="02020603050405020304" pitchFamily="18" charset="0"/>
                <a:cs typeface="Times New Roman" panose="02020603050405020304" pitchFamily="18" charset="0"/>
              </a:rPr>
              <a:t>	Руководитель юридического отдела</a:t>
            </a:r>
          </a:p>
          <a:p>
            <a:pPr marL="0" indent="0">
              <a:buNone/>
            </a:pPr>
            <a:r>
              <a:rPr lang="ru-RU" sz="1800" dirty="0" smtClean="0">
                <a:latin typeface="Times New Roman" panose="02020603050405020304" pitchFamily="18" charset="0"/>
                <a:cs typeface="Times New Roman" panose="02020603050405020304" pitchFamily="18" charset="0"/>
              </a:rPr>
              <a:t>		Личная подпись        А.С. Орлов</a:t>
            </a:r>
          </a:p>
          <a:p>
            <a:pPr marL="0" indent="0">
              <a:buNone/>
            </a:pPr>
            <a:r>
              <a:rPr lang="ru-RU" sz="1800" dirty="0" smtClean="0">
                <a:latin typeface="Times New Roman" panose="02020603050405020304" pitchFamily="18" charset="0"/>
                <a:cs typeface="Times New Roman" panose="02020603050405020304" pitchFamily="18" charset="0"/>
              </a:rPr>
              <a:t>		Дата</a:t>
            </a:r>
          </a:p>
          <a:p>
            <a:pPr marL="0" indent="0">
              <a:buNone/>
            </a:pPr>
            <a:r>
              <a:rPr lang="ru-RU" sz="1800" dirty="0" smtClean="0">
                <a:latin typeface="Times New Roman" panose="02020603050405020304" pitchFamily="18" charset="0"/>
                <a:cs typeface="Times New Roman" panose="02020603050405020304" pitchFamily="18" charset="0"/>
              </a:rPr>
              <a:t>Замечания излагают на отдельном листе, подписывают и прилагают к документу.</a:t>
            </a:r>
          </a:p>
          <a:p>
            <a:pPr marL="0" indent="0" algn="just">
              <a:buNone/>
            </a:pPr>
            <a:r>
              <a:rPr lang="ru-RU" sz="1800" dirty="0" smtClean="0">
                <a:latin typeface="Times New Roman" panose="02020603050405020304" pitchFamily="18" charset="0"/>
                <a:cs typeface="Times New Roman" panose="02020603050405020304" pitchFamily="18" charset="0"/>
              </a:rPr>
              <a:t>Для документа, подлинник которого остается в организации, визы проставляют в нижней части оборотной стороны последнего листа подлинника документа. Для документа, подлинник которого отправляют из организации, визы проставляют в нижней части лицевой стороны копии отправляемого документа. Возможно оформление виз документа на отдельном листе согласования. Допускается, по усмотрению организации, полистное визирование документа и его приложения.</a:t>
            </a:r>
          </a:p>
          <a:p>
            <a:r>
              <a:rPr lang="ru-RU" sz="1800" dirty="0">
                <a:latin typeface="Times New Roman" panose="02020603050405020304" pitchFamily="18" charset="0"/>
                <a:cs typeface="Times New Roman" panose="02020603050405020304" pitchFamily="18" charset="0"/>
              </a:rPr>
              <a:t>Документ визируется исполнителем, руководителем </a:t>
            </a:r>
            <a:r>
              <a:rPr lang="ru-RU" sz="1800" dirty="0" smtClean="0">
                <a:latin typeface="Times New Roman" panose="02020603050405020304" pitchFamily="18" charset="0"/>
                <a:cs typeface="Times New Roman" panose="02020603050405020304" pitchFamily="18" charset="0"/>
              </a:rPr>
              <a:t>подразделения, подготовившего </a:t>
            </a:r>
            <a:r>
              <a:rPr lang="ru-RU" sz="1800" dirty="0">
                <a:latin typeface="Times New Roman" panose="02020603050405020304" pitchFamily="18" charset="0"/>
                <a:cs typeface="Times New Roman" panose="02020603050405020304" pitchFamily="18" charset="0"/>
              </a:rPr>
              <a:t>проект документа.  </a:t>
            </a:r>
          </a:p>
          <a:p>
            <a:endParaRPr lang="ru-RU" sz="1800" dirty="0"/>
          </a:p>
          <a:p>
            <a:endParaRPr lang="ru-RU" sz="1800" dirty="0"/>
          </a:p>
        </p:txBody>
      </p:sp>
    </p:spTree>
    <p:extLst>
      <p:ext uri="{BB962C8B-B14F-4D97-AF65-F5344CB8AC3E}">
        <p14:creationId xmlns:p14="http://schemas.microsoft.com/office/powerpoint/2010/main" val="31604751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92500" lnSpcReduction="20000"/>
          </a:bodyPr>
          <a:lstStyle/>
          <a:p>
            <a:pPr indent="0" algn="ctr">
              <a:spcAft>
                <a:spcPts val="0"/>
              </a:spcAft>
              <a:buNone/>
            </a:pPr>
            <a:r>
              <a:rPr lang="ru-RU" sz="2400" b="1" dirty="0">
                <a:latin typeface="Times New Roman"/>
                <a:ea typeface="Times New Roman"/>
              </a:rPr>
              <a:t>Стандарт распространяется на организационно-распорядительную документацию:</a:t>
            </a:r>
            <a:r>
              <a:rPr lang="ru-RU" sz="2400" dirty="0">
                <a:latin typeface="Times New Roman"/>
                <a:ea typeface="Times New Roman"/>
              </a:rPr>
              <a:t> </a:t>
            </a:r>
            <a:endParaRPr lang="ru-RU" sz="2400" dirty="0" smtClean="0">
              <a:latin typeface="Times New Roman"/>
              <a:ea typeface="Times New Roman"/>
            </a:endParaRPr>
          </a:p>
          <a:p>
            <a:pPr indent="449580" algn="just">
              <a:spcAft>
                <a:spcPts val="0"/>
              </a:spcAft>
            </a:pPr>
            <a:r>
              <a:rPr lang="ru-RU" sz="2400" dirty="0" smtClean="0">
                <a:latin typeface="Times New Roman"/>
                <a:ea typeface="Times New Roman"/>
              </a:rPr>
              <a:t>уставы</a:t>
            </a:r>
            <a:r>
              <a:rPr lang="ru-RU" sz="2400" dirty="0">
                <a:latin typeface="Times New Roman"/>
                <a:ea typeface="Times New Roman"/>
              </a:rPr>
              <a:t>, положения, правила, инструкции, регламенты</a:t>
            </a:r>
            <a:r>
              <a:rPr lang="ru-RU" sz="2400" dirty="0" smtClean="0">
                <a:latin typeface="Times New Roman"/>
                <a:ea typeface="Times New Roman"/>
              </a:rPr>
              <a:t>,</a:t>
            </a:r>
          </a:p>
          <a:p>
            <a:pPr indent="449580" algn="just">
              <a:spcAft>
                <a:spcPts val="0"/>
              </a:spcAft>
            </a:pPr>
            <a:r>
              <a:rPr lang="ru-RU" sz="2400" dirty="0" smtClean="0">
                <a:latin typeface="Times New Roman"/>
                <a:ea typeface="Times New Roman"/>
              </a:rPr>
              <a:t> </a:t>
            </a:r>
            <a:r>
              <a:rPr lang="ru-RU" sz="2400" dirty="0">
                <a:latin typeface="Times New Roman"/>
                <a:ea typeface="Times New Roman"/>
              </a:rPr>
              <a:t>постановления, распоряжения,  приказы, решения</a:t>
            </a:r>
            <a:r>
              <a:rPr lang="ru-RU" sz="2400" dirty="0" smtClean="0">
                <a:latin typeface="Times New Roman"/>
                <a:ea typeface="Times New Roman"/>
              </a:rPr>
              <a:t>,</a:t>
            </a:r>
          </a:p>
          <a:p>
            <a:pPr indent="449580" algn="just">
              <a:spcAft>
                <a:spcPts val="0"/>
              </a:spcAft>
            </a:pPr>
            <a:r>
              <a:rPr lang="ru-RU" sz="2400" dirty="0" smtClean="0">
                <a:latin typeface="Times New Roman"/>
                <a:ea typeface="Times New Roman"/>
              </a:rPr>
              <a:t> </a:t>
            </a:r>
            <a:r>
              <a:rPr lang="ru-RU" sz="2400" dirty="0">
                <a:latin typeface="Times New Roman"/>
                <a:ea typeface="Times New Roman"/>
              </a:rPr>
              <a:t>протоколы, договоры, </a:t>
            </a:r>
            <a:endParaRPr lang="ru-RU" sz="2400" dirty="0" smtClean="0">
              <a:latin typeface="Times New Roman"/>
              <a:ea typeface="Times New Roman"/>
            </a:endParaRPr>
          </a:p>
          <a:p>
            <a:pPr indent="449580" algn="just">
              <a:spcAft>
                <a:spcPts val="0"/>
              </a:spcAft>
            </a:pPr>
            <a:r>
              <a:rPr lang="ru-RU" sz="2400" dirty="0" smtClean="0">
                <a:latin typeface="Times New Roman"/>
                <a:ea typeface="Times New Roman"/>
              </a:rPr>
              <a:t>акты</a:t>
            </a:r>
            <a:r>
              <a:rPr lang="ru-RU" sz="2400" dirty="0">
                <a:latin typeface="Times New Roman"/>
                <a:ea typeface="Times New Roman"/>
              </a:rPr>
              <a:t>, письма, справки</a:t>
            </a:r>
            <a:r>
              <a:rPr lang="ru-RU" sz="2400" dirty="0" smtClean="0">
                <a:latin typeface="Times New Roman"/>
                <a:ea typeface="Times New Roman"/>
              </a:rPr>
              <a:t>.</a:t>
            </a:r>
            <a:r>
              <a:rPr lang="ru-RU" sz="2400" dirty="0">
                <a:latin typeface="Times New Roman"/>
                <a:ea typeface="Times New Roman"/>
              </a:rPr>
              <a:t> </a:t>
            </a:r>
            <a:endParaRPr lang="ru-RU" sz="2400" dirty="0" smtClean="0">
              <a:latin typeface="Times New Roman"/>
              <a:ea typeface="Times New Roman"/>
            </a:endParaRPr>
          </a:p>
          <a:p>
            <a:pPr indent="0" algn="just">
              <a:spcAft>
                <a:spcPts val="0"/>
              </a:spcAft>
              <a:buNone/>
            </a:pPr>
            <a:r>
              <a:rPr lang="ru-RU" sz="2400" dirty="0">
                <a:latin typeface="Times New Roman"/>
                <a:ea typeface="Times New Roman"/>
              </a:rPr>
              <a:t>	</a:t>
            </a:r>
            <a:r>
              <a:rPr lang="ru-RU" sz="2400" dirty="0" smtClean="0">
                <a:latin typeface="Times New Roman"/>
                <a:ea typeface="Times New Roman"/>
              </a:rPr>
              <a:t>Стандарт </a:t>
            </a:r>
            <a:r>
              <a:rPr lang="ru-RU" sz="2400" dirty="0">
                <a:latin typeface="Times New Roman"/>
                <a:ea typeface="Times New Roman"/>
              </a:rPr>
              <a:t>определяет состав реквизитов документов; правила их оформления, в том числе с применением информационных технологий; виды бланков, состав реквизитов бланков, схемы расположения реквизитов на документе; образцы бланков; правила создания документов. Положения стандарта распространяются на документы на бумажном и электронном носителях. </a:t>
            </a:r>
            <a:endParaRPr lang="ru-RU" sz="2000" dirty="0">
              <a:latin typeface="Times New Roman"/>
              <a:ea typeface="Times New Roman"/>
            </a:endParaRPr>
          </a:p>
          <a:p>
            <a:pPr marL="0" indent="0" algn="just">
              <a:buNone/>
            </a:pPr>
            <a:r>
              <a:rPr lang="ru-RU" sz="2400" dirty="0" smtClean="0">
                <a:latin typeface="Times New Roman"/>
                <a:ea typeface="Times New Roman"/>
              </a:rPr>
              <a:t>	Применение </a:t>
            </a:r>
            <a:r>
              <a:rPr lang="ru-RU" sz="2400" dirty="0">
                <a:latin typeface="Times New Roman"/>
                <a:ea typeface="Times New Roman"/>
              </a:rPr>
              <a:t>реквизитов необходимо, прежде всего, для придания документу юридической силы. Документ, оформленный с нарушением требований стандарта, не имеет юридической силы. Кроме того, применение реквизитов ускоряет и облегчает не только процедуру подготовки документа, но и последующую работу исполнителя с документом. </a:t>
            </a:r>
          </a:p>
          <a:p>
            <a:endParaRPr lang="ru-RU" dirty="0"/>
          </a:p>
        </p:txBody>
      </p:sp>
    </p:spTree>
    <p:extLst>
      <p:ext uri="{BB962C8B-B14F-4D97-AF65-F5344CB8AC3E}">
        <p14:creationId xmlns:p14="http://schemas.microsoft.com/office/powerpoint/2010/main" val="3223593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88640"/>
            <a:ext cx="8686800" cy="6669360"/>
          </a:xfrm>
        </p:spPr>
        <p:txBody>
          <a:bodyPr>
            <a:normAutofit fontScale="77500" lnSpcReduction="20000"/>
          </a:bodyPr>
          <a:lstStyle/>
          <a:p>
            <a:pPr marL="0" indent="0">
              <a:buNone/>
            </a:pPr>
            <a:r>
              <a:rPr lang="ru-RU" sz="2100" b="1" dirty="0" smtClean="0">
                <a:latin typeface="Times New Roman" panose="02020603050405020304" pitchFamily="18" charset="0"/>
                <a:cs typeface="Times New Roman" panose="02020603050405020304" pitchFamily="18" charset="0"/>
              </a:rPr>
              <a:t>Реквизит «Оттиск печати». </a:t>
            </a:r>
            <a:r>
              <a:rPr lang="ru-RU" sz="2100" dirty="0" smtClean="0">
                <a:latin typeface="Times New Roman" panose="02020603050405020304" pitchFamily="18" charset="0"/>
                <a:cs typeface="Times New Roman" panose="02020603050405020304" pitchFamily="18" charset="0"/>
              </a:rPr>
              <a:t>Оттиск печати заверяет подлинность подписи должностного лица на документах, удостоверяющих права лиц, фиксирующих факты, связанные с финансовыми средствами, а также на иных документах, предусматривающих заверение подлинной подписи.</a:t>
            </a:r>
          </a:p>
          <a:p>
            <a:pPr indent="0" algn="just">
              <a:spcAft>
                <a:spcPts val="0"/>
              </a:spcAft>
              <a:buNone/>
            </a:pPr>
            <a:r>
              <a:rPr lang="ru-RU" sz="1800" b="1" dirty="0" smtClean="0">
                <a:latin typeface="Times New Roman"/>
                <a:ea typeface="Times New Roman"/>
              </a:rPr>
              <a:t>Печати  </a:t>
            </a:r>
            <a:r>
              <a:rPr lang="ru-RU" sz="1800" b="1" dirty="0">
                <a:latin typeface="Times New Roman"/>
                <a:ea typeface="Times New Roman"/>
              </a:rPr>
              <a:t>ставятся на</a:t>
            </a:r>
            <a:r>
              <a:rPr lang="ru-RU" sz="1800" dirty="0">
                <a:latin typeface="Times New Roman"/>
                <a:ea typeface="Times New Roman"/>
              </a:rPr>
              <a:t>:</a:t>
            </a:r>
          </a:p>
          <a:p>
            <a:pPr indent="449580" algn="just">
              <a:spcAft>
                <a:spcPts val="0"/>
              </a:spcAft>
            </a:pPr>
            <a:r>
              <a:rPr lang="ru-RU" sz="1600" dirty="0">
                <a:latin typeface="Times New Roman"/>
                <a:ea typeface="Times New Roman"/>
              </a:rPr>
              <a:t>Актах (приемки оборудования, списания, экспертизы);</a:t>
            </a:r>
            <a:endParaRPr lang="ru-RU" sz="1400" dirty="0">
              <a:latin typeface="Times New Roman"/>
              <a:ea typeface="Times New Roman"/>
            </a:endParaRPr>
          </a:p>
          <a:p>
            <a:pPr indent="449580" algn="just">
              <a:spcAft>
                <a:spcPts val="0"/>
              </a:spcAft>
            </a:pPr>
            <a:r>
              <a:rPr lang="ru-RU" sz="1600" dirty="0">
                <a:latin typeface="Times New Roman"/>
                <a:ea typeface="Times New Roman"/>
              </a:rPr>
              <a:t>Доверенностях ( на ведение дел в арбитраже, на заключение договоров, на получение товарно-материальных ценностей, выполненных работ);</a:t>
            </a:r>
            <a:endParaRPr lang="ru-RU" sz="1400" dirty="0">
              <a:latin typeface="Times New Roman"/>
              <a:ea typeface="Times New Roman"/>
            </a:endParaRPr>
          </a:p>
          <a:p>
            <a:pPr indent="449580" algn="just">
              <a:spcAft>
                <a:spcPts val="0"/>
              </a:spcAft>
            </a:pPr>
            <a:r>
              <a:rPr lang="ru-RU" sz="1600" dirty="0">
                <a:latin typeface="Times New Roman"/>
                <a:ea typeface="Times New Roman"/>
              </a:rPr>
              <a:t>Договорах и соглашениях ( о сотрудничестве, хозяйственных, трудовых);</a:t>
            </a:r>
            <a:endParaRPr lang="ru-RU" sz="1400" dirty="0">
              <a:latin typeface="Times New Roman"/>
              <a:ea typeface="Times New Roman"/>
            </a:endParaRPr>
          </a:p>
          <a:p>
            <a:pPr indent="449580" algn="just">
              <a:spcAft>
                <a:spcPts val="0"/>
              </a:spcAft>
            </a:pPr>
            <a:r>
              <a:rPr lang="ru-RU" sz="1600" dirty="0">
                <a:latin typeface="Times New Roman"/>
                <a:ea typeface="Times New Roman"/>
              </a:rPr>
              <a:t>Документах по кассовым и кредитным операциям;</a:t>
            </a:r>
            <a:endParaRPr lang="ru-RU" sz="1400" dirty="0">
              <a:latin typeface="Times New Roman"/>
              <a:ea typeface="Times New Roman"/>
            </a:endParaRPr>
          </a:p>
          <a:p>
            <a:pPr indent="449580" algn="just">
              <a:spcAft>
                <a:spcPts val="0"/>
              </a:spcAft>
            </a:pPr>
            <a:r>
              <a:rPr lang="ru-RU" sz="1600" dirty="0">
                <a:latin typeface="Times New Roman"/>
                <a:ea typeface="Times New Roman"/>
              </a:rPr>
              <a:t>Задания (на проектирование объектов, технических сооружений, капитальное строительство);</a:t>
            </a:r>
            <a:endParaRPr lang="ru-RU" sz="1400" dirty="0">
              <a:latin typeface="Times New Roman"/>
              <a:ea typeface="Times New Roman"/>
            </a:endParaRPr>
          </a:p>
          <a:p>
            <a:pPr indent="449580" algn="just">
              <a:spcAft>
                <a:spcPts val="0"/>
              </a:spcAft>
            </a:pPr>
            <a:r>
              <a:rPr lang="ru-RU" sz="1600" dirty="0">
                <a:latin typeface="Times New Roman"/>
                <a:ea typeface="Times New Roman"/>
              </a:rPr>
              <a:t>Заключения и отзывы на диссертации, авторефераты и другие научные работы;</a:t>
            </a:r>
            <a:endParaRPr lang="ru-RU" sz="1400" dirty="0">
              <a:latin typeface="Times New Roman"/>
              <a:ea typeface="Times New Roman"/>
            </a:endParaRPr>
          </a:p>
          <a:p>
            <a:pPr algn="just">
              <a:spcAft>
                <a:spcPts val="0"/>
              </a:spcAft>
            </a:pPr>
            <a:r>
              <a:rPr lang="ru-RU" sz="1600" dirty="0">
                <a:latin typeface="Times New Roman"/>
                <a:ea typeface="Times New Roman"/>
              </a:rPr>
              <a:t>	Исполнительные листы;</a:t>
            </a:r>
            <a:endParaRPr lang="ru-RU" sz="1400" dirty="0">
              <a:latin typeface="Times New Roman"/>
              <a:ea typeface="Times New Roman"/>
            </a:endParaRPr>
          </a:p>
          <a:p>
            <a:pPr algn="just">
              <a:spcAft>
                <a:spcPts val="0"/>
              </a:spcAft>
            </a:pPr>
            <a:r>
              <a:rPr lang="ru-RU" sz="1600" dirty="0">
                <a:latin typeface="Times New Roman"/>
                <a:ea typeface="Times New Roman"/>
              </a:rPr>
              <a:t>	Командировочные удостоверения;</a:t>
            </a:r>
            <a:endParaRPr lang="ru-RU" sz="1400" dirty="0">
              <a:latin typeface="Times New Roman"/>
              <a:ea typeface="Times New Roman"/>
            </a:endParaRPr>
          </a:p>
          <a:p>
            <a:pPr algn="just">
              <a:spcAft>
                <a:spcPts val="0"/>
              </a:spcAft>
            </a:pPr>
            <a:r>
              <a:rPr lang="ru-RU" sz="1600" dirty="0">
                <a:latin typeface="Times New Roman"/>
                <a:ea typeface="Times New Roman"/>
              </a:rPr>
              <a:t>	Копии документов, требующие особого удостоверения их подлинности;</a:t>
            </a:r>
            <a:endParaRPr lang="ru-RU" sz="1400" dirty="0">
              <a:latin typeface="Times New Roman"/>
              <a:ea typeface="Times New Roman"/>
            </a:endParaRPr>
          </a:p>
          <a:p>
            <a:pPr algn="just">
              <a:spcAft>
                <a:spcPts val="0"/>
              </a:spcAft>
            </a:pPr>
            <a:r>
              <a:rPr lang="ru-RU" sz="1600" dirty="0">
                <a:latin typeface="Times New Roman"/>
                <a:ea typeface="Times New Roman"/>
              </a:rPr>
              <a:t>	Нормы расхода материалов;</a:t>
            </a:r>
            <a:endParaRPr lang="ru-RU" sz="1400" dirty="0">
              <a:latin typeface="Times New Roman"/>
              <a:ea typeface="Times New Roman"/>
            </a:endParaRPr>
          </a:p>
          <a:p>
            <a:pPr algn="just">
              <a:spcAft>
                <a:spcPts val="0"/>
              </a:spcAft>
            </a:pPr>
            <a:r>
              <a:rPr lang="ru-RU" sz="1600" dirty="0">
                <a:latin typeface="Times New Roman"/>
                <a:ea typeface="Times New Roman"/>
              </a:rPr>
              <a:t>	Образцы оттисков печатей и подписей работников, имеющих право совершения финансово-хозяйственных операций;</a:t>
            </a:r>
            <a:endParaRPr lang="ru-RU" sz="1400" dirty="0">
              <a:latin typeface="Times New Roman"/>
              <a:ea typeface="Times New Roman"/>
            </a:endParaRPr>
          </a:p>
          <a:p>
            <a:pPr algn="just">
              <a:spcAft>
                <a:spcPts val="0"/>
              </a:spcAft>
            </a:pPr>
            <a:r>
              <a:rPr lang="ru-RU" sz="1600" dirty="0">
                <a:latin typeface="Times New Roman"/>
                <a:ea typeface="Times New Roman"/>
              </a:rPr>
              <a:t>	Представления и ходатайства (о награждении орденами и медалями, премиями);</a:t>
            </a:r>
            <a:endParaRPr lang="ru-RU" sz="1400" dirty="0">
              <a:latin typeface="Times New Roman"/>
              <a:ea typeface="Times New Roman"/>
            </a:endParaRPr>
          </a:p>
          <a:p>
            <a:pPr algn="just">
              <a:spcAft>
                <a:spcPts val="0"/>
              </a:spcAft>
            </a:pPr>
            <a:r>
              <a:rPr lang="ru-RU" sz="1600" dirty="0">
                <a:latin typeface="Times New Roman"/>
                <a:ea typeface="Times New Roman"/>
              </a:rPr>
              <a:t>	Письма гарантийные;</a:t>
            </a:r>
            <a:endParaRPr lang="ru-RU" sz="1400" dirty="0">
              <a:latin typeface="Times New Roman"/>
              <a:ea typeface="Times New Roman"/>
            </a:endParaRPr>
          </a:p>
          <a:p>
            <a:pPr algn="just">
              <a:spcAft>
                <a:spcPts val="0"/>
              </a:spcAft>
            </a:pPr>
            <a:r>
              <a:rPr lang="ru-RU" sz="1600" dirty="0">
                <a:latin typeface="Times New Roman"/>
                <a:ea typeface="Times New Roman"/>
              </a:rPr>
              <a:t>	Поручения (бюджетные, банковские, пенсионные, платежные);</a:t>
            </a:r>
            <a:endParaRPr lang="ru-RU" sz="1400" dirty="0">
              <a:latin typeface="Times New Roman"/>
              <a:ea typeface="Times New Roman"/>
            </a:endParaRPr>
          </a:p>
          <a:p>
            <a:pPr algn="just">
              <a:spcAft>
                <a:spcPts val="0"/>
              </a:spcAft>
            </a:pPr>
            <a:r>
              <a:rPr lang="ru-RU" sz="1600" dirty="0">
                <a:latin typeface="Times New Roman"/>
                <a:ea typeface="Times New Roman"/>
              </a:rPr>
              <a:t>	Положения об организациях;</a:t>
            </a:r>
            <a:endParaRPr lang="ru-RU" sz="1400" dirty="0">
              <a:latin typeface="Times New Roman"/>
              <a:ea typeface="Times New Roman"/>
            </a:endParaRPr>
          </a:p>
          <a:p>
            <a:pPr algn="just">
              <a:spcAft>
                <a:spcPts val="0"/>
              </a:spcAft>
            </a:pPr>
            <a:r>
              <a:rPr lang="ru-RU" sz="1600" dirty="0">
                <a:latin typeface="Times New Roman"/>
                <a:ea typeface="Times New Roman"/>
              </a:rPr>
              <a:t> 	Протоколы согласования цены, сроков поставок;</a:t>
            </a:r>
            <a:endParaRPr lang="ru-RU" sz="1400" dirty="0">
              <a:latin typeface="Times New Roman"/>
              <a:ea typeface="Times New Roman"/>
            </a:endParaRPr>
          </a:p>
          <a:p>
            <a:pPr algn="just">
              <a:spcAft>
                <a:spcPts val="0"/>
              </a:spcAft>
            </a:pPr>
            <a:r>
              <a:rPr lang="ru-RU" sz="1600" dirty="0">
                <a:latin typeface="Times New Roman"/>
                <a:ea typeface="Times New Roman"/>
              </a:rPr>
              <a:t>	Реестры (чеков, бюджетных поручений), представляемых в банк;</a:t>
            </a:r>
            <a:endParaRPr lang="ru-RU" sz="1400" dirty="0">
              <a:latin typeface="Times New Roman"/>
              <a:ea typeface="Times New Roman"/>
            </a:endParaRPr>
          </a:p>
          <a:p>
            <a:pPr algn="just">
              <a:spcAft>
                <a:spcPts val="0"/>
              </a:spcAft>
            </a:pPr>
            <a:r>
              <a:rPr lang="ru-RU" sz="1600" dirty="0">
                <a:latin typeface="Times New Roman"/>
                <a:ea typeface="Times New Roman"/>
              </a:rPr>
              <a:t>	Сметы расходов</a:t>
            </a:r>
            <a:endParaRPr lang="ru-RU" sz="1400" dirty="0">
              <a:latin typeface="Times New Roman"/>
              <a:ea typeface="Times New Roman"/>
            </a:endParaRPr>
          </a:p>
          <a:p>
            <a:pPr algn="just">
              <a:spcAft>
                <a:spcPts val="0"/>
              </a:spcAft>
            </a:pPr>
            <a:r>
              <a:rPr lang="ru-RU" sz="1600" dirty="0">
                <a:latin typeface="Times New Roman"/>
                <a:ea typeface="Times New Roman"/>
              </a:rPr>
              <a:t>	Соглашения</a:t>
            </a:r>
            <a:endParaRPr lang="ru-RU" sz="1400" dirty="0">
              <a:latin typeface="Times New Roman"/>
              <a:ea typeface="Times New Roman"/>
            </a:endParaRPr>
          </a:p>
          <a:p>
            <a:pPr algn="just">
              <a:spcAft>
                <a:spcPts val="0"/>
              </a:spcAft>
            </a:pPr>
            <a:r>
              <a:rPr lang="ru-RU" sz="1600" dirty="0">
                <a:latin typeface="Times New Roman"/>
                <a:ea typeface="Times New Roman"/>
              </a:rPr>
              <a:t>	Справки (лимитные, о выплате страховых сумм, об использовании бюджетных ассигнований на зарплату</a:t>
            </a:r>
            <a:endParaRPr lang="ru-RU" sz="1400" dirty="0">
              <a:latin typeface="Times New Roman"/>
              <a:ea typeface="Times New Roman"/>
            </a:endParaRPr>
          </a:p>
          <a:p>
            <a:pPr indent="449580" algn="just">
              <a:spcAft>
                <a:spcPts val="0"/>
              </a:spcAft>
            </a:pPr>
            <a:r>
              <a:rPr lang="ru-RU" sz="1600" dirty="0">
                <a:latin typeface="Times New Roman"/>
                <a:ea typeface="Times New Roman"/>
              </a:rPr>
              <a:t>Спецификации (изделий, продукции);</a:t>
            </a:r>
            <a:endParaRPr lang="ru-RU" sz="1400" dirty="0">
              <a:latin typeface="Times New Roman"/>
              <a:ea typeface="Times New Roman"/>
            </a:endParaRPr>
          </a:p>
          <a:p>
            <a:pPr indent="449580" algn="just">
              <a:spcAft>
                <a:spcPts val="0"/>
              </a:spcAft>
            </a:pPr>
            <a:r>
              <a:rPr lang="ru-RU" sz="1600" dirty="0">
                <a:latin typeface="Times New Roman"/>
                <a:ea typeface="Times New Roman"/>
              </a:rPr>
              <a:t>Титульные списки;</a:t>
            </a:r>
            <a:endParaRPr lang="ru-RU" sz="1400" dirty="0">
              <a:latin typeface="Times New Roman"/>
              <a:ea typeface="Times New Roman"/>
            </a:endParaRPr>
          </a:p>
          <a:p>
            <a:pPr indent="449580" algn="just">
              <a:spcAft>
                <a:spcPts val="0"/>
              </a:spcAft>
            </a:pPr>
            <a:r>
              <a:rPr lang="ru-RU" sz="1600" dirty="0">
                <a:latin typeface="Times New Roman"/>
                <a:ea typeface="Times New Roman"/>
              </a:rPr>
              <a:t>Удостоверения;</a:t>
            </a:r>
            <a:endParaRPr lang="ru-RU" sz="1400" dirty="0">
              <a:latin typeface="Times New Roman"/>
              <a:ea typeface="Times New Roman"/>
            </a:endParaRPr>
          </a:p>
          <a:p>
            <a:pPr indent="449580" algn="just">
              <a:spcAft>
                <a:spcPts val="0"/>
              </a:spcAft>
            </a:pPr>
            <a:r>
              <a:rPr lang="ru-RU" sz="1600" dirty="0">
                <a:latin typeface="Times New Roman"/>
                <a:ea typeface="Times New Roman"/>
              </a:rPr>
              <a:t>Уставы организаций;</a:t>
            </a:r>
            <a:endParaRPr lang="ru-RU" sz="1400" dirty="0">
              <a:latin typeface="Times New Roman"/>
              <a:ea typeface="Times New Roman"/>
            </a:endParaRPr>
          </a:p>
          <a:p>
            <a:pPr indent="449580" algn="just">
              <a:spcAft>
                <a:spcPts val="0"/>
              </a:spcAft>
            </a:pPr>
            <a:r>
              <a:rPr lang="ru-RU" sz="1600" dirty="0">
                <a:latin typeface="Times New Roman"/>
                <a:ea typeface="Times New Roman"/>
              </a:rPr>
              <a:t>Характеристики сотрудников, представления и удостоверения о награждении, почетные звания, грамоты);</a:t>
            </a:r>
            <a:endParaRPr lang="ru-RU" sz="1400" dirty="0">
              <a:latin typeface="Times New Roman"/>
              <a:ea typeface="Times New Roman"/>
            </a:endParaRPr>
          </a:p>
          <a:p>
            <a:pPr indent="449580" algn="just">
              <a:spcAft>
                <a:spcPts val="0"/>
              </a:spcAft>
            </a:pPr>
            <a:r>
              <a:rPr lang="ru-RU" sz="1600" dirty="0">
                <a:latin typeface="Times New Roman"/>
                <a:ea typeface="Times New Roman"/>
              </a:rPr>
              <a:t>Штатные расписания</a:t>
            </a:r>
            <a:endParaRPr lang="ru-RU" sz="1400" dirty="0">
              <a:latin typeface="Times New Roman"/>
              <a:ea typeface="Times New Roman"/>
            </a:endParaRPr>
          </a:p>
          <a:p>
            <a:pPr indent="449580" algn="just">
              <a:spcAft>
                <a:spcPts val="0"/>
              </a:spcAft>
            </a:pPr>
            <a:r>
              <a:rPr lang="ru-RU" sz="1600" dirty="0">
                <a:latin typeface="Times New Roman"/>
                <a:ea typeface="Times New Roman"/>
              </a:rPr>
              <a:t>Архивные справки.</a:t>
            </a:r>
            <a:endParaRPr lang="ru-RU" sz="1400" dirty="0">
              <a:latin typeface="Times New Roman"/>
              <a:ea typeface="Times New Roman"/>
            </a:endParaRPr>
          </a:p>
          <a:p>
            <a:r>
              <a:rPr lang="ru-RU" sz="1600" dirty="0">
                <a:latin typeface="Times New Roman"/>
                <a:ea typeface="Times New Roman"/>
              </a:rPr>
              <a:t>С 01 июля 2002 года все гербовые печати предприятий и организаций, находящихся на территории РФ, изготавливаются в соответствии с ГОСТом Р 51511-2001 «Печати с воспроизведением Государственного герба РФ. Форма, размеры и технические требования». </a:t>
            </a:r>
            <a:r>
              <a:rPr lang="ru-RU" sz="1500" dirty="0" smtClean="0">
                <a:latin typeface="Times New Roman" panose="02020603050405020304" pitchFamily="18" charset="0"/>
                <a:cs typeface="Times New Roman" panose="02020603050405020304" pitchFamily="18" charset="0"/>
              </a:rPr>
              <a:t> </a:t>
            </a:r>
          </a:p>
          <a:p>
            <a:pPr marL="0" indent="0">
              <a:buNone/>
            </a:pPr>
            <a:endParaRPr lang="ru-RU" sz="1500" b="1" dirty="0" smtClean="0">
              <a:latin typeface="Times New Roman" panose="02020603050405020304" pitchFamily="18" charset="0"/>
              <a:cs typeface="Times New Roman" panose="02020603050405020304" pitchFamily="18" charset="0"/>
            </a:endParaRPr>
          </a:p>
          <a:p>
            <a:pPr marL="0" indent="0">
              <a:buNone/>
            </a:pPr>
            <a:endParaRPr lang="ru-RU" sz="1500" dirty="0"/>
          </a:p>
        </p:txBody>
      </p:sp>
    </p:spTree>
    <p:extLst>
      <p:ext uri="{BB962C8B-B14F-4D97-AF65-F5344CB8AC3E}">
        <p14:creationId xmlns:p14="http://schemas.microsoft.com/office/powerpoint/2010/main" val="11152954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192688"/>
          </a:xfrm>
        </p:spPr>
        <p:txBody>
          <a:bodyPr>
            <a:normAutofit/>
          </a:bodyPr>
          <a:lstStyle/>
          <a:p>
            <a:pPr marL="0" lvl="0" indent="0">
              <a:buNone/>
            </a:pPr>
            <a:r>
              <a:rPr lang="ru-RU" sz="1500" b="1" dirty="0">
                <a:solidFill>
                  <a:prstClr val="black"/>
                </a:solidFill>
                <a:latin typeface="Times New Roman" panose="02020603050405020304" pitchFamily="18" charset="0"/>
                <a:cs typeface="Times New Roman" panose="02020603050405020304" pitchFamily="18" charset="0"/>
              </a:rPr>
              <a:t>Реквизит «Заверение копии». </a:t>
            </a:r>
            <a:r>
              <a:rPr lang="ru-RU" sz="1500" dirty="0">
                <a:solidFill>
                  <a:prstClr val="black"/>
                </a:solidFill>
                <a:latin typeface="Times New Roman" panose="02020603050405020304" pitchFamily="18" charset="0"/>
                <a:cs typeface="Times New Roman" panose="02020603050405020304" pitchFamily="18" charset="0"/>
              </a:rPr>
              <a:t>При заверении соответствия копии документа подлиннику ниже реквизита "Подпись" проставляют </a:t>
            </a:r>
            <a:r>
              <a:rPr lang="ru-RU" sz="1500" dirty="0" err="1">
                <a:solidFill>
                  <a:prstClr val="black"/>
                </a:solidFill>
                <a:latin typeface="Times New Roman" panose="02020603050405020304" pitchFamily="18" charset="0"/>
                <a:cs typeface="Times New Roman" panose="02020603050405020304" pitchFamily="18" charset="0"/>
              </a:rPr>
              <a:t>заверительную</a:t>
            </a:r>
            <a:r>
              <a:rPr lang="ru-RU" sz="1500" dirty="0">
                <a:solidFill>
                  <a:prstClr val="black"/>
                </a:solidFill>
                <a:latin typeface="Times New Roman" panose="02020603050405020304" pitchFamily="18" charset="0"/>
                <a:cs typeface="Times New Roman" panose="02020603050405020304" pitchFamily="18" charset="0"/>
              </a:rPr>
              <a:t> надпись: "Верно"; должность лица, заверившего копию; личную подпись; расшифровку подписи (инициалы, фамилию); дату заверения, Допускается копию документа заверять печатью, определяемой по усмотрению организации</a:t>
            </a:r>
          </a:p>
          <a:p>
            <a:pPr marL="0" lvl="0" indent="0">
              <a:buNone/>
            </a:pPr>
            <a:r>
              <a:rPr lang="ru-RU" sz="1500" dirty="0">
                <a:solidFill>
                  <a:prstClr val="black"/>
                </a:solidFill>
                <a:latin typeface="Times New Roman" panose="02020603050405020304" pitchFamily="18" charset="0"/>
                <a:cs typeface="Times New Roman" panose="02020603050405020304" pitchFamily="18" charset="0"/>
              </a:rPr>
              <a:t>например:</a:t>
            </a:r>
          </a:p>
          <a:p>
            <a:pPr lvl="0"/>
            <a:r>
              <a:rPr lang="ru-RU" sz="1500" dirty="0">
                <a:solidFill>
                  <a:prstClr val="black"/>
                </a:solidFill>
                <a:latin typeface="Times New Roman" panose="02020603050405020304" pitchFamily="18" charset="0"/>
                <a:cs typeface="Times New Roman" panose="02020603050405020304" pitchFamily="18" charset="0"/>
              </a:rPr>
              <a:t>Верно</a:t>
            </a:r>
          </a:p>
          <a:p>
            <a:pPr lvl="0"/>
            <a:r>
              <a:rPr lang="ru-RU" sz="1500" dirty="0">
                <a:solidFill>
                  <a:prstClr val="black"/>
                </a:solidFill>
                <a:latin typeface="Times New Roman" panose="02020603050405020304" pitchFamily="18" charset="0"/>
                <a:cs typeface="Times New Roman" panose="02020603050405020304" pitchFamily="18" charset="0"/>
              </a:rPr>
              <a:t>Инспектор службы кадров         Личная подпись       Т.С. Левченко</a:t>
            </a:r>
          </a:p>
          <a:p>
            <a:pPr lvl="0"/>
            <a:r>
              <a:rPr lang="ru-RU" sz="1500" dirty="0">
                <a:solidFill>
                  <a:prstClr val="black"/>
                </a:solidFill>
                <a:latin typeface="Times New Roman" panose="02020603050405020304" pitchFamily="18" charset="0"/>
                <a:cs typeface="Times New Roman" panose="02020603050405020304" pitchFamily="18" charset="0"/>
              </a:rPr>
              <a:t>Дата</a:t>
            </a:r>
          </a:p>
          <a:p>
            <a:pPr marL="0" lvl="0" indent="0">
              <a:buNone/>
            </a:pPr>
            <a:r>
              <a:rPr lang="ru-RU" sz="1500" b="1" dirty="0">
                <a:solidFill>
                  <a:prstClr val="black"/>
                </a:solidFill>
                <a:latin typeface="Times New Roman" panose="02020603050405020304" pitchFamily="18" charset="0"/>
                <a:cs typeface="Times New Roman" panose="02020603050405020304" pitchFamily="18" charset="0"/>
              </a:rPr>
              <a:t> Реквизит «Отметка об исполнителе». </a:t>
            </a:r>
          </a:p>
          <a:p>
            <a:pPr marL="0" lvl="0" indent="0">
              <a:buNone/>
            </a:pPr>
            <a:r>
              <a:rPr lang="ru-RU" sz="1500" dirty="0">
                <a:solidFill>
                  <a:prstClr val="black"/>
                </a:solidFill>
                <a:latin typeface="Times New Roman" panose="02020603050405020304" pitchFamily="18" charset="0"/>
                <a:cs typeface="Times New Roman" panose="02020603050405020304" pitchFamily="18" charset="0"/>
              </a:rPr>
              <a:t>Отметка об исполнителе включает в себя инициалы и фамилию исполнителя документа и номер его телефона. Отметку об исполнителе располагают на лицевой или оборотной стороне последнего листа документа в левом нижнем углу, например:</a:t>
            </a:r>
          </a:p>
          <a:p>
            <a:pPr marL="0" lvl="0" indent="0">
              <a:buNone/>
            </a:pPr>
            <a:endParaRPr lang="ru-RU" sz="1500" dirty="0">
              <a:solidFill>
                <a:prstClr val="black"/>
              </a:solidFill>
              <a:latin typeface="Times New Roman" panose="02020603050405020304" pitchFamily="18" charset="0"/>
              <a:cs typeface="Times New Roman" panose="02020603050405020304" pitchFamily="18" charset="0"/>
            </a:endParaRPr>
          </a:p>
          <a:p>
            <a:pPr marL="0" lvl="0" indent="0">
              <a:buNone/>
            </a:pPr>
            <a:r>
              <a:rPr lang="ru-RU" sz="1500" dirty="0">
                <a:solidFill>
                  <a:prstClr val="black"/>
                </a:solidFill>
                <a:latin typeface="Times New Roman" panose="02020603050405020304" pitchFamily="18" charset="0"/>
                <a:cs typeface="Times New Roman" panose="02020603050405020304" pitchFamily="18" charset="0"/>
              </a:rPr>
              <a:t>В.А. Жуков     или    В.А. Жуков</a:t>
            </a:r>
          </a:p>
          <a:p>
            <a:pPr marL="0" lvl="0" indent="0">
              <a:buNone/>
            </a:pPr>
            <a:r>
              <a:rPr lang="ru-RU" sz="1500" dirty="0">
                <a:solidFill>
                  <a:prstClr val="black"/>
                </a:solidFill>
                <a:latin typeface="Times New Roman" panose="02020603050405020304" pitchFamily="18" charset="0"/>
                <a:cs typeface="Times New Roman" panose="02020603050405020304" pitchFamily="18" charset="0"/>
              </a:rPr>
              <a:t>924 45 67                   8(4712) 44  2  32 </a:t>
            </a:r>
            <a:r>
              <a:rPr lang="ru-RU" sz="1500" dirty="0" smtClean="0">
                <a:solidFill>
                  <a:prstClr val="black"/>
                </a:solidFill>
                <a:latin typeface="Times New Roman" panose="02020603050405020304" pitchFamily="18" charset="0"/>
                <a:cs typeface="Times New Roman" panose="02020603050405020304" pitchFamily="18" charset="0"/>
              </a:rPr>
              <a:t>15</a:t>
            </a:r>
          </a:p>
          <a:p>
            <a:pPr marL="0" lvl="0" indent="0">
              <a:buNone/>
            </a:pPr>
            <a:r>
              <a:rPr lang="ru-RU" sz="1500" b="1" dirty="0" smtClean="0">
                <a:solidFill>
                  <a:prstClr val="black"/>
                </a:solidFill>
                <a:latin typeface="Times New Roman" panose="02020603050405020304" pitchFamily="18" charset="0"/>
                <a:cs typeface="Times New Roman" panose="02020603050405020304" pitchFamily="18" charset="0"/>
              </a:rPr>
              <a:t>На основании ГОСТА Р 7.0.97-2016 </a:t>
            </a:r>
            <a:r>
              <a:rPr lang="ru-RU" sz="1600" b="1" dirty="0">
                <a:solidFill>
                  <a:prstClr val="black"/>
                </a:solidFill>
                <a:latin typeface="Times New Roman" panose="02020603050405020304" pitchFamily="18" charset="0"/>
                <a:cs typeface="Times New Roman" panose="02020603050405020304" pitchFamily="18" charset="0"/>
              </a:rPr>
              <a:t> </a:t>
            </a:r>
            <a:r>
              <a:rPr lang="ru-RU" sz="1600" dirty="0" smtClean="0">
                <a:solidFill>
                  <a:prstClr val="black"/>
                </a:solidFill>
                <a:latin typeface="Times New Roman" panose="02020603050405020304" pitchFamily="18" charset="0"/>
                <a:cs typeface="Times New Roman" panose="02020603050405020304" pitchFamily="18" charset="0"/>
              </a:rPr>
              <a:t>реквизит «</a:t>
            </a:r>
            <a:r>
              <a:rPr lang="ru-RU" sz="1600" dirty="0">
                <a:solidFill>
                  <a:prstClr val="black"/>
                </a:solidFill>
                <a:latin typeface="Times New Roman" panose="02020603050405020304" pitchFamily="18" charset="0"/>
                <a:cs typeface="Times New Roman" panose="02020603050405020304" pitchFamily="18" charset="0"/>
              </a:rPr>
              <a:t>Отметка об исполнителе»</a:t>
            </a:r>
            <a:r>
              <a:rPr lang="ru-RU" sz="1600" b="1" dirty="0">
                <a:solidFill>
                  <a:prstClr val="black"/>
                </a:solidFill>
                <a:latin typeface="Times New Roman" panose="02020603050405020304" pitchFamily="18" charset="0"/>
                <a:cs typeface="Times New Roman" panose="02020603050405020304" pitchFamily="18" charset="0"/>
              </a:rPr>
              <a:t> </a:t>
            </a:r>
            <a:r>
              <a:rPr lang="ru-RU" sz="1600" dirty="0">
                <a:solidFill>
                  <a:prstClr val="black"/>
                </a:solidFill>
                <a:latin typeface="Times New Roman" panose="02020603050405020304" pitchFamily="18" charset="0"/>
                <a:cs typeface="Times New Roman" panose="02020603050405020304" pitchFamily="18" charset="0"/>
              </a:rPr>
              <a:t>дополнен новыми элементами</a:t>
            </a:r>
            <a:r>
              <a:rPr lang="ru-RU" sz="1600" dirty="0">
                <a:solidFill>
                  <a:prstClr val="black"/>
                </a:solidFill>
                <a:latin typeface="Times New Roman" panose="02020603050405020304" pitchFamily="18" charset="0"/>
                <a:ea typeface="Times New Roman"/>
                <a:cs typeface="Times New Roman" panose="02020603050405020304" pitchFamily="18" charset="0"/>
              </a:rPr>
              <a:t>: наименование должности, структурного подразделения и электронного адреса исполнителя. Эти сведения могут указываться по желанию организации – автора документа, в соответствии с ее локальными нормативными актами. Оформляется на лицевой стороне последнего  листа документа от границы левого поля или на оборотной стороне (при отсутствии места).</a:t>
            </a:r>
          </a:p>
          <a:p>
            <a:pPr lvl="0" indent="0" algn="just">
              <a:lnSpc>
                <a:spcPct val="115000"/>
              </a:lnSpc>
              <a:buNone/>
            </a:pPr>
            <a:r>
              <a:rPr lang="ru-RU" sz="1600" b="1" dirty="0">
                <a:solidFill>
                  <a:prstClr val="black"/>
                </a:solidFill>
                <a:latin typeface="Times New Roman" panose="02020603050405020304" pitchFamily="18" charset="0"/>
                <a:cs typeface="Times New Roman" panose="02020603050405020304" pitchFamily="18" charset="0"/>
              </a:rPr>
              <a:t>	</a:t>
            </a:r>
            <a:r>
              <a:rPr lang="ru-RU" sz="1600" dirty="0">
                <a:solidFill>
                  <a:prstClr val="black"/>
                </a:solidFill>
                <a:latin typeface="Times New Roman" panose="02020603050405020304" pitchFamily="18" charset="0"/>
                <a:cs typeface="Times New Roman" panose="02020603050405020304" pitchFamily="18" charset="0"/>
              </a:rPr>
              <a:t>Забелин Иван Александрович. Контрольный отдел. Консультант </a:t>
            </a:r>
          </a:p>
          <a:p>
            <a:pPr lvl="0" indent="0" algn="just">
              <a:lnSpc>
                <a:spcPct val="115000"/>
              </a:lnSpc>
              <a:buNone/>
            </a:pPr>
            <a:r>
              <a:rPr lang="ru-RU" sz="1600" dirty="0">
                <a:solidFill>
                  <a:prstClr val="black"/>
                </a:solidFill>
                <a:latin typeface="Times New Roman" panose="02020603050405020304" pitchFamily="18" charset="0"/>
                <a:cs typeface="Times New Roman" panose="02020603050405020304" pitchFamily="18" charset="0"/>
              </a:rPr>
              <a:t>	+7(495)9244567, </a:t>
            </a:r>
            <a:r>
              <a:rPr lang="en-US" sz="1600" dirty="0" err="1">
                <a:solidFill>
                  <a:prstClr val="black"/>
                </a:solidFill>
                <a:latin typeface="Times New Roman" panose="02020603050405020304" pitchFamily="18" charset="0"/>
                <a:cs typeface="Times New Roman" panose="02020603050405020304" pitchFamily="18" charset="0"/>
              </a:rPr>
              <a:t>zabelin@mail</a:t>
            </a:r>
            <a:r>
              <a:rPr lang="ru-RU" sz="1600" dirty="0">
                <a:solidFill>
                  <a:prstClr val="black"/>
                </a:solidFill>
                <a:latin typeface="Times New Roman" panose="02020603050405020304" pitchFamily="18" charset="0"/>
                <a:cs typeface="Times New Roman" panose="02020603050405020304" pitchFamily="18" charset="0"/>
              </a:rPr>
              <a:t>.</a:t>
            </a:r>
            <a:r>
              <a:rPr lang="en-US" sz="1600" dirty="0" err="1">
                <a:solidFill>
                  <a:prstClr val="black"/>
                </a:solidFill>
                <a:latin typeface="Times New Roman" panose="02020603050405020304" pitchFamily="18" charset="0"/>
                <a:cs typeface="Times New Roman" panose="02020603050405020304" pitchFamily="18" charset="0"/>
              </a:rPr>
              <a:t>ru</a:t>
            </a:r>
            <a:r>
              <a:rPr lang="ru-RU" sz="1600" dirty="0">
                <a:solidFill>
                  <a:prstClr val="black"/>
                </a:solidFill>
                <a:latin typeface="Times New Roman" panose="02020603050405020304" pitchFamily="18" charset="0"/>
                <a:cs typeface="Times New Roman" panose="02020603050405020304" pitchFamily="18" charset="0"/>
              </a:rPr>
              <a:t> </a:t>
            </a:r>
          </a:p>
          <a:p>
            <a:endParaRPr lang="ru-RU" dirty="0"/>
          </a:p>
        </p:txBody>
      </p:sp>
    </p:spTree>
    <p:extLst>
      <p:ext uri="{BB962C8B-B14F-4D97-AF65-F5344CB8AC3E}">
        <p14:creationId xmlns:p14="http://schemas.microsoft.com/office/powerpoint/2010/main" val="93090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6264696"/>
          </a:xfrm>
        </p:spPr>
        <p:txBody>
          <a:bodyPr>
            <a:normAutofit/>
          </a:bodyPr>
          <a:lstStyle/>
          <a:p>
            <a:pPr marL="0" indent="0">
              <a:buNone/>
            </a:pPr>
            <a:endParaRPr lang="ru-RU" sz="1500" b="1" dirty="0">
              <a:latin typeface="Times New Roman" panose="02020603050405020304" pitchFamily="18" charset="0"/>
              <a:cs typeface="Times New Roman" panose="02020603050405020304" pitchFamily="18" charset="0"/>
            </a:endParaRPr>
          </a:p>
          <a:p>
            <a:pPr marL="0" indent="0">
              <a:buNone/>
            </a:pPr>
            <a:r>
              <a:rPr lang="ru-RU" sz="1700" b="1" dirty="0" smtClean="0">
                <a:latin typeface="Times New Roman" panose="02020603050405020304" pitchFamily="18" charset="0"/>
                <a:cs typeface="Times New Roman" panose="02020603050405020304" pitchFamily="18" charset="0"/>
              </a:rPr>
              <a:t>Реквизит «Отметка об исполнении документа».</a:t>
            </a:r>
            <a:r>
              <a:rPr lang="ru-RU" sz="1700" b="1" dirty="0">
                <a:latin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cs typeface="Times New Roman" panose="02020603050405020304" pitchFamily="18" charset="0"/>
              </a:rPr>
              <a:t>Отметка об исполнении документа и направлении его в дело включает в себя следующие данные: ссылку на дату и номер документа, свидетельствующего о его исполнении, или при отсутствии такого документа краткие сведения об исполнении; слова "В дело"; номер дела, в котором будет храниться документ.</a:t>
            </a:r>
          </a:p>
          <a:p>
            <a:pPr marL="0" indent="0">
              <a:buNone/>
            </a:pPr>
            <a:r>
              <a:rPr lang="ru-RU" sz="1600" dirty="0" smtClean="0">
                <a:latin typeface="Times New Roman" panose="02020603050405020304" pitchFamily="18" charset="0"/>
                <a:cs typeface="Times New Roman" panose="02020603050405020304" pitchFamily="18" charset="0"/>
              </a:rPr>
              <a:t>Отметка об исполнении документа и направлении его в дело подписывается и датируется исполнителем документа или руководителем структурного подразделения, в котором исполнен документ.</a:t>
            </a:r>
          </a:p>
          <a:p>
            <a:pPr marL="0" indent="0">
              <a:buNone/>
            </a:pPr>
            <a:endParaRPr lang="ru-RU" sz="1500" dirty="0" smtClean="0">
              <a:latin typeface="Times New Roman" panose="02020603050405020304" pitchFamily="18" charset="0"/>
              <a:cs typeface="Times New Roman" panose="02020603050405020304" pitchFamily="18" charset="0"/>
            </a:endParaRPr>
          </a:p>
          <a:p>
            <a:pPr marL="0" indent="0">
              <a:buNone/>
            </a:pPr>
            <a:r>
              <a:rPr lang="ru-RU" sz="1700" b="1" dirty="0" smtClean="0">
                <a:solidFill>
                  <a:prstClr val="black"/>
                </a:solidFill>
                <a:latin typeface="Times New Roman" panose="02020603050405020304" pitchFamily="18" charset="0"/>
                <a:cs typeface="Times New Roman" panose="02020603050405020304" pitchFamily="18" charset="0"/>
              </a:rPr>
              <a:t>Реквизит «Отметка о поступлении документа».</a:t>
            </a:r>
            <a:r>
              <a:rPr lang="ru-RU" sz="1700" b="1" dirty="0">
                <a:solidFill>
                  <a:prstClr val="black"/>
                </a:solidFill>
                <a:latin typeface="Times New Roman" panose="02020603050405020304" pitchFamily="18" charset="0"/>
                <a:cs typeface="Times New Roman" panose="02020603050405020304" pitchFamily="18" charset="0"/>
              </a:rPr>
              <a:t> </a:t>
            </a:r>
            <a:r>
              <a:rPr lang="ru-RU" sz="1700" dirty="0" smtClean="0">
                <a:latin typeface="Times New Roman" panose="02020603050405020304" pitchFamily="18" charset="0"/>
                <a:cs typeface="Times New Roman" panose="02020603050405020304" pitchFamily="18" charset="0"/>
              </a:rPr>
              <a:t>Отметка о поступлении документа в организацию содержит очередной порядковый номер и дату поступления документа (при необходимости - часы и минуты).</a:t>
            </a:r>
          </a:p>
          <a:p>
            <a:pPr marL="0" indent="0">
              <a:buNone/>
            </a:pPr>
            <a:r>
              <a:rPr lang="ru-RU" sz="1700" dirty="0" smtClean="0">
                <a:latin typeface="Times New Roman" panose="02020603050405020304" pitchFamily="18" charset="0"/>
                <a:cs typeface="Times New Roman" panose="02020603050405020304" pitchFamily="18" charset="0"/>
              </a:rPr>
              <a:t>Допускается отметку о поступлении документа в организацию проставлять в виде штампа.</a:t>
            </a:r>
          </a:p>
          <a:p>
            <a:pPr marL="0" indent="0">
              <a:buNone/>
            </a:pPr>
            <a:endParaRPr lang="ru-RU" sz="1700" dirty="0" smtClean="0">
              <a:latin typeface="Times New Roman" panose="02020603050405020304" pitchFamily="18" charset="0"/>
              <a:cs typeface="Times New Roman" panose="02020603050405020304" pitchFamily="18" charset="0"/>
            </a:endParaRPr>
          </a:p>
          <a:p>
            <a:pPr marL="0" indent="0">
              <a:buNone/>
            </a:pPr>
            <a:r>
              <a:rPr lang="ru-RU" sz="1500" dirty="0" smtClean="0"/>
              <a:t> </a:t>
            </a:r>
          </a:p>
          <a:p>
            <a:endParaRPr lang="ru-RU" sz="1500" dirty="0"/>
          </a:p>
        </p:txBody>
      </p:sp>
    </p:spTree>
    <p:extLst>
      <p:ext uri="{BB962C8B-B14F-4D97-AF65-F5344CB8AC3E}">
        <p14:creationId xmlns:p14="http://schemas.microsoft.com/office/powerpoint/2010/main" val="456590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20689"/>
            <a:ext cx="7630616" cy="792087"/>
          </a:xfrm>
        </p:spPr>
        <p:style>
          <a:lnRef idx="1">
            <a:schemeClr val="accent4"/>
          </a:lnRef>
          <a:fillRef idx="2">
            <a:schemeClr val="accent4"/>
          </a:fillRef>
          <a:effectRef idx="1">
            <a:schemeClr val="accent4"/>
          </a:effectRef>
          <a:fontRef idx="minor">
            <a:schemeClr val="dk1"/>
          </a:fontRef>
        </p:style>
        <p:txBody>
          <a:bodyPr>
            <a:normAutofit fontScale="90000"/>
          </a:bodyPr>
          <a:lstStyle/>
          <a:p>
            <a:pPr>
              <a:lnSpc>
                <a:spcPct val="115000"/>
              </a:lnSpc>
            </a:pPr>
            <a:r>
              <a:rPr lang="ru-RU" dirty="0" smtClean="0">
                <a:ea typeface="Times New Roman"/>
                <a:cs typeface="Calibri"/>
              </a:rPr>
              <a:t/>
            </a:r>
            <a:br>
              <a:rPr lang="ru-RU" dirty="0" smtClean="0">
                <a:ea typeface="Times New Roman"/>
                <a:cs typeface="Calibri"/>
              </a:rPr>
            </a:br>
            <a:r>
              <a:rPr lang="ru-RU" dirty="0" smtClean="0">
                <a:ea typeface="Times New Roman"/>
                <a:cs typeface="Calibri"/>
              </a:rPr>
              <a:t>Состав </a:t>
            </a:r>
            <a:r>
              <a:rPr lang="ru-RU" dirty="0">
                <a:ea typeface="Times New Roman"/>
                <a:cs typeface="Calibri"/>
              </a:rPr>
              <a:t>реквизитов документов</a:t>
            </a:r>
            <a:r>
              <a:rPr lang="ru-RU" dirty="0">
                <a:ea typeface="Times New Roman"/>
                <a:cs typeface="Times New Roman"/>
              </a:rPr>
              <a:t/>
            </a:r>
            <a:br>
              <a:rPr lang="ru-RU" dirty="0">
                <a:ea typeface="Times New Roman"/>
                <a:cs typeface="Times New Roman"/>
              </a:rPr>
            </a:br>
            <a:endParaRPr lang="ru-RU" dirty="0"/>
          </a:p>
        </p:txBody>
      </p:sp>
      <p:sp>
        <p:nvSpPr>
          <p:cNvPr id="3" name="Подзаголовок 2"/>
          <p:cNvSpPr>
            <a:spLocks noGrp="1"/>
          </p:cNvSpPr>
          <p:nvPr>
            <p:ph type="subTitle" idx="1"/>
          </p:nvPr>
        </p:nvSpPr>
        <p:spPr>
          <a:xfrm>
            <a:off x="1259632" y="1412776"/>
            <a:ext cx="6544816" cy="5328592"/>
          </a:xfrm>
        </p:spPr>
        <p:txBody>
          <a:bodyPr>
            <a:normAutofit fontScale="25000" lnSpcReduction="20000"/>
          </a:bodyPr>
          <a:lstStyle/>
          <a:p>
            <a:pPr indent="342900" algn="just">
              <a:lnSpc>
                <a:spcPct val="115000"/>
              </a:lnSpc>
              <a:spcAft>
                <a:spcPts val="0"/>
              </a:spcAft>
            </a:pPr>
            <a:r>
              <a:rPr lang="ru-RU" sz="5600" dirty="0" smtClean="0">
                <a:solidFill>
                  <a:schemeClr val="tx1"/>
                </a:solidFill>
                <a:ea typeface="Times New Roman"/>
                <a:cs typeface="Calibri"/>
              </a:rPr>
              <a:t> </a:t>
            </a:r>
            <a:endParaRPr lang="ru-RU" sz="56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01 - Государственный герб Российской Федерации;</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02 - герб субъекта Российской Федерации;</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03 - эмблема организации или товарный знак (знак обслуживания);</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04 - код организации;</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05 - основной государственный регистрационный номер (ОГРН) юридического лица;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06 - идентификационный номер налогоплательщика/код причины постановки на учет (ИНН/КПП);</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07 - код формы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08 - наименование организации;</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09 - справочные данные об организации;</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10 - наименование вида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11 - дата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12 - регистрационный номер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13 - ссылка на регистрационный номер и дату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14 - место составления или издания документа;</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15 - адресат;</a:t>
            </a:r>
            <a:endParaRPr lang="ru-RU" sz="6400" dirty="0">
              <a:solidFill>
                <a:schemeClr val="tx1"/>
              </a:solidFill>
              <a:ea typeface="Times New Roman"/>
              <a:cs typeface="Times New Roman"/>
            </a:endParaRPr>
          </a:p>
          <a:p>
            <a:pPr indent="342900" algn="just">
              <a:lnSpc>
                <a:spcPct val="115000"/>
              </a:lnSpc>
              <a:spcAft>
                <a:spcPts val="0"/>
              </a:spcAft>
            </a:pPr>
            <a:r>
              <a:rPr lang="ru-RU" sz="6400" dirty="0">
                <a:solidFill>
                  <a:schemeClr val="tx1"/>
                </a:solidFill>
                <a:ea typeface="Times New Roman"/>
                <a:cs typeface="Calibri"/>
              </a:rPr>
              <a:t>16 - гриф утверждения документа;</a:t>
            </a:r>
            <a:endParaRPr lang="ru-RU" sz="6400" dirty="0">
              <a:solidFill>
                <a:schemeClr val="tx1"/>
              </a:solidFill>
              <a:ea typeface="Times New Roman"/>
              <a:cs typeface="Times New Roman"/>
            </a:endParaRPr>
          </a:p>
          <a:p>
            <a:pPr indent="342900" algn="just">
              <a:lnSpc>
                <a:spcPct val="115000"/>
              </a:lnSpc>
              <a:spcAft>
                <a:spcPts val="0"/>
              </a:spcAft>
            </a:pPr>
            <a:endParaRPr lang="ru-RU" sz="6400" dirty="0" smtClean="0">
              <a:solidFill>
                <a:schemeClr val="tx1"/>
              </a:solidFill>
              <a:ea typeface="Times New Roman"/>
              <a:cs typeface="Calibri"/>
            </a:endParaRPr>
          </a:p>
          <a:p>
            <a:pPr indent="342900" algn="just">
              <a:lnSpc>
                <a:spcPct val="115000"/>
              </a:lnSpc>
              <a:spcAft>
                <a:spcPts val="0"/>
              </a:spcAft>
            </a:pPr>
            <a:endParaRPr lang="ru-RU" sz="6400" dirty="0">
              <a:solidFill>
                <a:schemeClr val="tx1"/>
              </a:solidFill>
              <a:ea typeface="Times New Roman"/>
              <a:cs typeface="Calibri"/>
            </a:endParaRPr>
          </a:p>
          <a:p>
            <a:endParaRPr lang="ru-RU" sz="5600" dirty="0">
              <a:solidFill>
                <a:schemeClr val="tx1"/>
              </a:solidFill>
            </a:endParaRPr>
          </a:p>
        </p:txBody>
      </p:sp>
    </p:spTree>
    <p:extLst>
      <p:ext uri="{BB962C8B-B14F-4D97-AF65-F5344CB8AC3E}">
        <p14:creationId xmlns:p14="http://schemas.microsoft.com/office/powerpoint/2010/main" val="29984335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style>
          <a:lnRef idx="1">
            <a:schemeClr val="accent4"/>
          </a:lnRef>
          <a:fillRef idx="2">
            <a:schemeClr val="accent4"/>
          </a:fillRef>
          <a:effectRef idx="1">
            <a:schemeClr val="accent4"/>
          </a:effectRef>
          <a:fontRef idx="minor">
            <a:schemeClr val="dk1"/>
          </a:fontRef>
        </p:style>
        <p:txBody>
          <a:bodyPr>
            <a:noAutofit/>
          </a:bodyPr>
          <a:lstStyle/>
          <a:p>
            <a:r>
              <a:rPr lang="ru-RU" sz="2000" dirty="0" smtClean="0"/>
              <a:t>ПРОДОЛЖЕНИЕ </a:t>
            </a:r>
            <a:endParaRPr lang="ru-RU" sz="2000" dirty="0"/>
          </a:p>
        </p:txBody>
      </p:sp>
      <p:sp>
        <p:nvSpPr>
          <p:cNvPr id="3" name="Объект 2"/>
          <p:cNvSpPr>
            <a:spLocks noGrp="1"/>
          </p:cNvSpPr>
          <p:nvPr>
            <p:ph idx="1"/>
          </p:nvPr>
        </p:nvSpPr>
        <p:spPr>
          <a:xfrm>
            <a:off x="457200" y="980728"/>
            <a:ext cx="8229600" cy="5145435"/>
          </a:xfrm>
        </p:spPr>
        <p:txBody>
          <a:bodyPr>
            <a:normAutofit/>
          </a:bodyPr>
          <a:lstStyle/>
          <a:p>
            <a:pPr marL="0" lvl="0" indent="342900" algn="just">
              <a:lnSpc>
                <a:spcPct val="115000"/>
              </a:lnSpc>
              <a:buNone/>
            </a:pPr>
            <a:r>
              <a:rPr lang="ru-RU" sz="1600" dirty="0">
                <a:solidFill>
                  <a:prstClr val="black"/>
                </a:solidFill>
                <a:ea typeface="Times New Roman"/>
                <a:cs typeface="Calibri"/>
              </a:rPr>
              <a:t>17 - резолюция;</a:t>
            </a:r>
            <a:endParaRPr lang="ru-RU" sz="1600" dirty="0">
              <a:solidFill>
                <a:prstClr val="black"/>
              </a:solidFill>
              <a:ea typeface="Times New Roman"/>
              <a:cs typeface="Times New Roman"/>
            </a:endParaRPr>
          </a:p>
          <a:p>
            <a:pPr marL="0" lvl="0" indent="342900" algn="just">
              <a:lnSpc>
                <a:spcPct val="115000"/>
              </a:lnSpc>
              <a:buNone/>
            </a:pPr>
            <a:r>
              <a:rPr lang="ru-RU" sz="1600" dirty="0" smtClean="0">
                <a:ea typeface="Times New Roman"/>
                <a:cs typeface="Calibri"/>
              </a:rPr>
              <a:t>18 </a:t>
            </a:r>
            <a:r>
              <a:rPr lang="ru-RU" sz="1600" dirty="0">
                <a:ea typeface="Times New Roman"/>
                <a:cs typeface="Calibri"/>
              </a:rPr>
              <a:t>- заголовок к тексту;</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19 - отметка о контроле;</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20 - текст документа;</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21 - отметка о наличии приложения;</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22 - подпись;</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23 - гриф согласования документа;</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24 - визы согласования документа;</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25 - оттиск печати;</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26 - отметка о заверении копии;</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27 - отметка об исполнителе;</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28 - отметка об исполнении документа и направлении его в дело;</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29 - отметка о поступлении документа в организацию;</a:t>
            </a:r>
            <a:endParaRPr lang="ru-RU" sz="1600" dirty="0">
              <a:ea typeface="Times New Roman"/>
              <a:cs typeface="Times New Roman"/>
            </a:endParaRPr>
          </a:p>
          <a:p>
            <a:pPr marL="0" lvl="0" indent="342900" algn="just">
              <a:lnSpc>
                <a:spcPct val="115000"/>
              </a:lnSpc>
              <a:buNone/>
            </a:pPr>
            <a:r>
              <a:rPr lang="ru-RU" sz="1600" dirty="0">
                <a:ea typeface="Times New Roman"/>
                <a:cs typeface="Calibri"/>
              </a:rPr>
              <a:t>30 - идентификатор электронной копии документа.</a:t>
            </a:r>
            <a:endParaRPr lang="ru-RU" sz="1600" dirty="0">
              <a:ea typeface="Times New Roman"/>
              <a:cs typeface="Times New Roman"/>
            </a:endParaRPr>
          </a:p>
          <a:p>
            <a:endParaRPr lang="ru-RU" sz="1600" dirty="0"/>
          </a:p>
        </p:txBody>
      </p:sp>
    </p:spTree>
    <p:extLst>
      <p:ext uri="{BB962C8B-B14F-4D97-AF65-F5344CB8AC3E}">
        <p14:creationId xmlns:p14="http://schemas.microsoft.com/office/powerpoint/2010/main" val="3675907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188640"/>
            <a:ext cx="5544616" cy="640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6040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0"/>
            <a:ext cx="583264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554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sz="3200" dirty="0">
                <a:solidFill>
                  <a:prstClr val="black"/>
                </a:solidFill>
                <a:latin typeface="Times New Roman" panose="02020603050405020304" pitchFamily="18" charset="0"/>
                <a:cs typeface="Times New Roman" panose="02020603050405020304" pitchFamily="18" charset="0"/>
              </a:rPr>
              <a:t>Требования к </a:t>
            </a:r>
            <a:r>
              <a:rPr lang="ru-RU" sz="3200" dirty="0" smtClean="0">
                <a:solidFill>
                  <a:prstClr val="black"/>
                </a:solidFill>
                <a:latin typeface="Times New Roman" panose="02020603050405020304" pitchFamily="18" charset="0"/>
                <a:cs typeface="Times New Roman" panose="02020603050405020304" pitchFamily="18" charset="0"/>
              </a:rPr>
              <a:t> созданию  </a:t>
            </a:r>
            <a:r>
              <a:rPr lang="ru-RU" sz="3200" dirty="0">
                <a:solidFill>
                  <a:prstClr val="black"/>
                </a:solidFill>
                <a:latin typeface="Times New Roman" panose="02020603050405020304" pitchFamily="18" charset="0"/>
                <a:cs typeface="Times New Roman" panose="02020603050405020304" pitchFamily="18" charset="0"/>
              </a:rPr>
              <a:t>документов</a:t>
            </a:r>
            <a:r>
              <a:rPr lang="ru-RU" sz="3200" dirty="0" smtClean="0">
                <a:latin typeface="Times New Roman" panose="02020603050405020304" pitchFamily="18" charset="0"/>
                <a:cs typeface="Times New Roman" panose="02020603050405020304" pitchFamily="18" charset="0"/>
              </a:rPr>
              <a:t> </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908720"/>
            <a:ext cx="8229600" cy="5760640"/>
          </a:xfrm>
        </p:spPr>
        <p:txBody>
          <a:bodyPr>
            <a:normAutofit fontScale="92500" lnSpcReduction="20000"/>
          </a:bodyPr>
          <a:lstStyle/>
          <a:p>
            <a:pPr marL="0" indent="0" algn="just">
              <a:buNone/>
            </a:pPr>
            <a:r>
              <a:rPr lang="ru-RU" sz="3800" dirty="0"/>
              <a:t> </a:t>
            </a:r>
            <a:r>
              <a:rPr lang="ru-RU" sz="3800" dirty="0" smtClean="0"/>
              <a:t>    </a:t>
            </a:r>
            <a:r>
              <a:rPr lang="ru-RU" sz="2000" dirty="0" smtClean="0">
                <a:latin typeface="Times New Roman" panose="02020603050405020304" pitchFamily="18" charset="0"/>
                <a:cs typeface="Times New Roman" panose="02020603050405020304" pitchFamily="18" charset="0"/>
              </a:rPr>
              <a:t>Документы создаются на </a:t>
            </a:r>
            <a:r>
              <a:rPr lang="ru-RU" sz="2000" dirty="0" smtClean="0">
                <a:solidFill>
                  <a:prstClr val="black"/>
                </a:solidFill>
                <a:latin typeface="Times New Roman" panose="02020603050405020304" pitchFamily="18" charset="0"/>
                <a:cs typeface="Times New Roman" panose="02020603050405020304" pitchFamily="18" charset="0"/>
              </a:rPr>
              <a:t>бумажном носителе и в электронной форме. При создании документов на двух и более страницах вторую и последующие страницы нумеруют.</a:t>
            </a:r>
          </a:p>
          <a:p>
            <a:pPr marL="0" indent="0" algn="just">
              <a:buNone/>
            </a:pPr>
            <a:r>
              <a:rPr lang="ru-RU" sz="2000" dirty="0">
                <a:solidFill>
                  <a:prstClr val="black"/>
                </a:solidFill>
                <a:latin typeface="Times New Roman" panose="02020603050405020304" pitchFamily="18" charset="0"/>
                <a:cs typeface="Times New Roman" panose="02020603050405020304" pitchFamily="18" charset="0"/>
              </a:rPr>
              <a:t> </a:t>
            </a:r>
            <a:r>
              <a:rPr lang="ru-RU" sz="2000" dirty="0" smtClean="0">
                <a:solidFill>
                  <a:prstClr val="black"/>
                </a:solidFill>
                <a:latin typeface="Times New Roman" panose="02020603050405020304" pitchFamily="18" charset="0"/>
                <a:cs typeface="Times New Roman" panose="02020603050405020304" pitchFamily="18" charset="0"/>
              </a:rPr>
              <a:t>      Номер страницы проставляется </a:t>
            </a:r>
            <a:r>
              <a:rPr lang="ru-RU" sz="2000" b="1" dirty="0" smtClean="0">
                <a:solidFill>
                  <a:prstClr val="black"/>
                </a:solidFill>
                <a:latin typeface="Times New Roman" panose="02020603050405020304" pitchFamily="18" charset="0"/>
                <a:cs typeface="Times New Roman" panose="02020603050405020304" pitchFamily="18" charset="0"/>
              </a:rPr>
              <a:t>по середине </a:t>
            </a:r>
            <a:r>
              <a:rPr lang="ru-RU" sz="2000" dirty="0" smtClean="0">
                <a:solidFill>
                  <a:prstClr val="black"/>
                </a:solidFill>
                <a:latin typeface="Times New Roman" panose="02020603050405020304" pitchFamily="18" charset="0"/>
                <a:cs typeface="Times New Roman" panose="02020603050405020304" pitchFamily="18" charset="0"/>
              </a:rPr>
              <a:t>верхнего поля документа </a:t>
            </a:r>
            <a:r>
              <a:rPr lang="ru-RU" sz="2000" b="1" dirty="0" smtClean="0">
                <a:solidFill>
                  <a:prstClr val="black"/>
                </a:solidFill>
                <a:latin typeface="Times New Roman" panose="02020603050405020304" pitchFamily="18" charset="0"/>
                <a:cs typeface="Times New Roman" panose="02020603050405020304" pitchFamily="18" charset="0"/>
              </a:rPr>
              <a:t>не менее 10 мм </a:t>
            </a:r>
            <a:r>
              <a:rPr lang="ru-RU" sz="2000" dirty="0" smtClean="0">
                <a:solidFill>
                  <a:prstClr val="black"/>
                </a:solidFill>
                <a:latin typeface="Times New Roman" panose="02020603050405020304" pitchFamily="18" charset="0"/>
                <a:cs typeface="Times New Roman" panose="02020603050405020304" pitchFamily="18" charset="0"/>
              </a:rPr>
              <a:t>от верхнего края листа.</a:t>
            </a:r>
            <a:endParaRPr lang="ru-RU" sz="3800" dirty="0">
              <a:solidFill>
                <a:prstClr val="black"/>
              </a:solidFill>
              <a:latin typeface="Times New Roman" panose="02020603050405020304" pitchFamily="18" charset="0"/>
              <a:cs typeface="Times New Roman" panose="02020603050405020304" pitchFamily="18" charset="0"/>
            </a:endParaRPr>
          </a:p>
          <a:p>
            <a:pPr marL="0" indent="0" algn="just">
              <a:buNone/>
            </a:pPr>
            <a:r>
              <a:rPr lang="ru-RU" sz="15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Допускается создание документов на лицевой и оборотной сторонах листа. При  двустороннем создании документов ширина левого поля на лицевой стороне листа и правого поля на оборотной стороне листа должны быть равны.</a:t>
            </a:r>
            <a:endParaRPr lang="ru-RU" sz="1500" dirty="0">
              <a:latin typeface="Times New Roman" panose="02020603050405020304" pitchFamily="18" charset="0"/>
              <a:cs typeface="Times New Roman" panose="02020603050405020304" pitchFamily="18" charset="0"/>
            </a:endParaRPr>
          </a:p>
          <a:p>
            <a:pPr marL="0" indent="0" algn="just">
              <a:buNone/>
            </a:pPr>
            <a:r>
              <a:rPr lang="ru-RU" sz="1500" dirty="0">
                <a:latin typeface="Times New Roman" panose="02020603050405020304" pitchFamily="18" charset="0"/>
                <a:cs typeface="Times New Roman" panose="02020603050405020304" pitchFamily="18" charset="0"/>
              </a:rPr>
              <a:t> </a:t>
            </a:r>
            <a:r>
              <a:rPr lang="ru-RU" sz="1500" dirty="0" smtClean="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Предпочтительными гарнитурами и размерами шрифтов для реквизитов документа являются:</a:t>
            </a:r>
            <a:r>
              <a:rPr lang="ru-RU" sz="2000" dirty="0">
                <a:latin typeface="Times New Roman" panose="02020603050405020304" pitchFamily="18" charset="0"/>
                <a:cs typeface="Times New Roman" panose="02020603050405020304" pitchFamily="18" charset="0"/>
              </a:rPr>
              <a:t> </a:t>
            </a:r>
            <a:r>
              <a:rPr lang="de-DE" sz="2000" dirty="0" smtClean="0">
                <a:latin typeface="Times New Roman" panose="02020603050405020304" pitchFamily="18" charset="0"/>
                <a:cs typeface="Times New Roman" panose="02020603050405020304" pitchFamily="18" charset="0"/>
              </a:rPr>
              <a:t>Times </a:t>
            </a:r>
            <a:r>
              <a:rPr lang="de-DE" sz="2000" dirty="0">
                <a:latin typeface="Times New Roman" panose="02020603050405020304" pitchFamily="18" charset="0"/>
                <a:cs typeface="Times New Roman" panose="02020603050405020304" pitchFamily="18" charset="0"/>
              </a:rPr>
              <a:t>New </a:t>
            </a:r>
            <a:r>
              <a:rPr lang="de-DE" sz="2000" dirty="0" smtClean="0">
                <a:latin typeface="Times New Roman" panose="02020603050405020304" pitchFamily="18" charset="0"/>
                <a:cs typeface="Times New Roman" panose="02020603050405020304" pitchFamily="18" charset="0"/>
              </a:rPr>
              <a:t>Roman</a:t>
            </a:r>
            <a:r>
              <a:rPr lang="ru-RU" sz="2000" dirty="0" smtClean="0">
                <a:latin typeface="Times New Roman" panose="02020603050405020304" pitchFamily="18" charset="0"/>
                <a:cs typeface="Times New Roman" panose="02020603050405020304" pitchFamily="18" charset="0"/>
              </a:rPr>
              <a:t>  № 13, 14   </a:t>
            </a:r>
            <a:endParaRPr lang="en-US" sz="2000" dirty="0" smtClean="0">
              <a:latin typeface="Times New Roman" panose="02020603050405020304" pitchFamily="18" charset="0"/>
              <a:cs typeface="Times New Roman" panose="02020603050405020304" pitchFamily="18" charset="0"/>
            </a:endParaRPr>
          </a:p>
          <a:p>
            <a:pPr marL="0" indent="0">
              <a:buNone/>
            </a:pP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Абзацный отступ текста документа – 1, 25 см.</a:t>
            </a:r>
          </a:p>
          <a:p>
            <a:pPr marL="0" lvl="0" indent="0" algn="just">
              <a:buNone/>
            </a:pPr>
            <a:r>
              <a:rPr lang="ru-RU" sz="2000" dirty="0" smtClean="0">
                <a:latin typeface="Times New Roman" panose="02020603050405020304" pitchFamily="18" charset="0"/>
                <a:cs typeface="Times New Roman" panose="02020603050405020304" pitchFamily="18" charset="0"/>
              </a:rPr>
              <a:t>Заголовки разделов и подразделов печатаются с абзацным отступом центрируются по ширине текста. Многострочные реквизиты печатаются через </a:t>
            </a:r>
            <a:r>
              <a:rPr lang="ru-RU" sz="2000" b="1" dirty="0" smtClean="0">
                <a:latin typeface="Times New Roman" panose="02020603050405020304" pitchFamily="18" charset="0"/>
                <a:cs typeface="Times New Roman" panose="02020603050405020304" pitchFamily="18" charset="0"/>
              </a:rPr>
              <a:t>1 межстрочный</a:t>
            </a:r>
            <a:r>
              <a:rPr lang="ru-RU" sz="2000" dirty="0" smtClean="0">
                <a:latin typeface="Times New Roman" panose="02020603050405020304" pitchFamily="18" charset="0"/>
                <a:cs typeface="Times New Roman" panose="02020603050405020304" pitchFamily="18" charset="0"/>
              </a:rPr>
              <a:t> интервал. Текст документа – через </a:t>
            </a:r>
            <a:r>
              <a:rPr lang="ru-RU" sz="2000" b="1" dirty="0" smtClean="0">
                <a:latin typeface="Times New Roman" panose="02020603050405020304" pitchFamily="18" charset="0"/>
                <a:cs typeface="Times New Roman" panose="02020603050405020304" pitchFamily="18" charset="0"/>
              </a:rPr>
              <a:t>1-1,5 межстрочных </a:t>
            </a:r>
            <a:r>
              <a:rPr lang="ru-RU" sz="2000" dirty="0" smtClean="0">
                <a:latin typeface="Times New Roman" panose="02020603050405020304" pitchFamily="18" charset="0"/>
                <a:cs typeface="Times New Roman" panose="02020603050405020304" pitchFamily="18" charset="0"/>
              </a:rPr>
              <a:t>интервала. </a:t>
            </a:r>
            <a:r>
              <a:rPr lang="ru-RU" sz="1900" dirty="0">
                <a:solidFill>
                  <a:prstClr val="black"/>
                </a:solidFill>
                <a:latin typeface="Times New Roman" panose="02020603050405020304" pitchFamily="18" charset="0"/>
                <a:cs typeface="Times New Roman" panose="02020603050405020304" pitchFamily="18" charset="0"/>
              </a:rPr>
              <a:t>Текст документа выравнивается по ширине листа (по границам левого и правого полей документа).</a:t>
            </a:r>
          </a:p>
          <a:p>
            <a:pPr marL="0" lvl="0" indent="0" algn="just">
              <a:buNone/>
            </a:pPr>
            <a:r>
              <a:rPr lang="ru-RU" sz="1900" dirty="0">
                <a:solidFill>
                  <a:prstClr val="black"/>
                </a:solidFill>
                <a:latin typeface="Times New Roman" panose="02020603050405020304" pitchFamily="18" charset="0"/>
                <a:cs typeface="Times New Roman" panose="02020603050405020304" pitchFamily="18" charset="0"/>
              </a:rPr>
              <a:t>        Нормативными правовыми актами организации (инструкция по делопроизводству, приказ, постановление  и др.) может быть предусмотрено выделение (жирным шрифтом) реквизитов «адресат», «заголовок к тексту» или «подпись», а также отдельных фрагментов текста полужирным </a:t>
            </a:r>
            <a:r>
              <a:rPr lang="ru-RU" sz="1900" dirty="0" smtClean="0">
                <a:solidFill>
                  <a:prstClr val="black"/>
                </a:solidFill>
                <a:latin typeface="Times New Roman" panose="02020603050405020304" pitchFamily="18" charset="0"/>
                <a:cs typeface="Times New Roman" panose="02020603050405020304" pitchFamily="18" charset="0"/>
              </a:rPr>
              <a:t>шрифтом</a:t>
            </a:r>
            <a:r>
              <a:rPr lang="ru-RU" sz="1900" dirty="0">
                <a:solidFill>
                  <a:prstClr val="black"/>
                </a:solidFill>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188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490066"/>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ru-RU" sz="3200" dirty="0">
                <a:solidFill>
                  <a:prstClr val="black"/>
                </a:solidFill>
              </a:rPr>
              <a:t>Требования к бланкам документов</a:t>
            </a:r>
            <a:r>
              <a:rPr lang="ru-RU" sz="3200" dirty="0" smtClean="0"/>
              <a:t> </a:t>
            </a:r>
            <a:endParaRPr lang="ru-RU" sz="3200" dirty="0"/>
          </a:p>
        </p:txBody>
      </p:sp>
      <p:sp>
        <p:nvSpPr>
          <p:cNvPr id="3" name="Объект 2"/>
          <p:cNvSpPr>
            <a:spLocks noGrp="1"/>
          </p:cNvSpPr>
          <p:nvPr>
            <p:ph idx="1"/>
          </p:nvPr>
        </p:nvSpPr>
        <p:spPr>
          <a:xfrm>
            <a:off x="179512" y="908720"/>
            <a:ext cx="8507288" cy="5832648"/>
          </a:xfrm>
        </p:spPr>
        <p:txBody>
          <a:bodyPr>
            <a:normAutofit fontScale="40000" lnSpcReduction="20000"/>
          </a:bodyPr>
          <a:lstStyle/>
          <a:p>
            <a:pPr marL="0" indent="0">
              <a:buNone/>
            </a:pPr>
            <a:r>
              <a:rPr lang="ru-RU" sz="3800" dirty="0"/>
              <a:t> </a:t>
            </a:r>
            <a:r>
              <a:rPr lang="ru-RU" sz="3800" dirty="0" smtClean="0"/>
              <a:t>    </a:t>
            </a:r>
            <a:r>
              <a:rPr lang="ru-RU" sz="3800" dirty="0" smtClean="0">
                <a:latin typeface="Times New Roman" panose="02020603050405020304" pitchFamily="18" charset="0"/>
                <a:cs typeface="Times New Roman" panose="02020603050405020304" pitchFamily="18" charset="0"/>
              </a:rPr>
              <a:t>Для </a:t>
            </a:r>
            <a:r>
              <a:rPr lang="ru-RU" sz="3800" dirty="0">
                <a:latin typeface="Times New Roman" panose="02020603050405020304" pitchFamily="18" charset="0"/>
                <a:cs typeface="Times New Roman" panose="02020603050405020304" pitchFamily="18" charset="0"/>
              </a:rPr>
              <a:t>организации, ее структурного подразделения, должностного лица устанавливают следующие виды бланков документов:</a:t>
            </a:r>
          </a:p>
          <a:p>
            <a:pPr marL="0" indent="0">
              <a:buNone/>
            </a:pPr>
            <a:r>
              <a:rPr lang="ru-RU" sz="3800" dirty="0">
                <a:latin typeface="Times New Roman" panose="02020603050405020304" pitchFamily="18" charset="0"/>
                <a:cs typeface="Times New Roman" panose="02020603050405020304" pitchFamily="18" charset="0"/>
              </a:rPr>
              <a:t>	</a:t>
            </a:r>
            <a:r>
              <a:rPr lang="ru-RU" sz="3800" dirty="0" smtClean="0">
                <a:latin typeface="Times New Roman" panose="02020603050405020304" pitchFamily="18" charset="0"/>
                <a:cs typeface="Times New Roman" panose="02020603050405020304" pitchFamily="18" charset="0"/>
              </a:rPr>
              <a:t>	</a:t>
            </a:r>
            <a:r>
              <a:rPr lang="ru-RU" sz="3800" b="1" dirty="0" smtClean="0">
                <a:latin typeface="Times New Roman" panose="02020603050405020304" pitchFamily="18" charset="0"/>
                <a:cs typeface="Times New Roman" panose="02020603050405020304" pitchFamily="18" charset="0"/>
              </a:rPr>
              <a:t>общий </a:t>
            </a:r>
            <a:r>
              <a:rPr lang="ru-RU" sz="3800" b="1" dirty="0">
                <a:latin typeface="Times New Roman" panose="02020603050405020304" pitchFamily="18" charset="0"/>
                <a:cs typeface="Times New Roman" panose="02020603050405020304" pitchFamily="18" charset="0"/>
              </a:rPr>
              <a:t>бланк;</a:t>
            </a:r>
          </a:p>
          <a:p>
            <a:pPr marL="0" indent="0">
              <a:buNone/>
            </a:pPr>
            <a:r>
              <a:rPr lang="ru-RU" sz="3800" b="1" dirty="0">
                <a:latin typeface="Times New Roman" panose="02020603050405020304" pitchFamily="18" charset="0"/>
                <a:cs typeface="Times New Roman" panose="02020603050405020304" pitchFamily="18" charset="0"/>
              </a:rPr>
              <a:t>	</a:t>
            </a:r>
            <a:r>
              <a:rPr lang="ru-RU" sz="3800" b="1" dirty="0" smtClean="0">
                <a:latin typeface="Times New Roman" panose="02020603050405020304" pitchFamily="18" charset="0"/>
                <a:cs typeface="Times New Roman" panose="02020603050405020304" pitchFamily="18" charset="0"/>
              </a:rPr>
              <a:t>	бланк </a:t>
            </a:r>
            <a:r>
              <a:rPr lang="ru-RU" sz="3800" b="1" dirty="0">
                <a:latin typeface="Times New Roman" panose="02020603050405020304" pitchFamily="18" charset="0"/>
                <a:cs typeface="Times New Roman" panose="02020603050405020304" pitchFamily="18" charset="0"/>
              </a:rPr>
              <a:t>письма;</a:t>
            </a:r>
          </a:p>
          <a:p>
            <a:pPr marL="0" indent="0">
              <a:buNone/>
            </a:pPr>
            <a:r>
              <a:rPr lang="ru-RU" sz="3800" b="1" dirty="0">
                <a:latin typeface="Times New Roman" panose="02020603050405020304" pitchFamily="18" charset="0"/>
                <a:cs typeface="Times New Roman" panose="02020603050405020304" pitchFamily="18" charset="0"/>
              </a:rPr>
              <a:t>	</a:t>
            </a:r>
            <a:r>
              <a:rPr lang="ru-RU" sz="3800" b="1" dirty="0" smtClean="0">
                <a:latin typeface="Times New Roman" panose="02020603050405020304" pitchFamily="18" charset="0"/>
                <a:cs typeface="Times New Roman" panose="02020603050405020304" pitchFamily="18" charset="0"/>
              </a:rPr>
              <a:t>	бланк </a:t>
            </a:r>
            <a:r>
              <a:rPr lang="ru-RU" sz="3800" b="1" dirty="0">
                <a:latin typeface="Times New Roman" panose="02020603050405020304" pitchFamily="18" charset="0"/>
                <a:cs typeface="Times New Roman" panose="02020603050405020304" pitchFamily="18" charset="0"/>
              </a:rPr>
              <a:t>конкретного вида документа</a:t>
            </a:r>
            <a:r>
              <a:rPr lang="ru-RU" sz="3800" b="1" dirty="0" smtClean="0">
                <a:latin typeface="Times New Roman" panose="02020603050405020304" pitchFamily="18" charset="0"/>
                <a:cs typeface="Times New Roman" panose="02020603050405020304" pitchFamily="18" charset="0"/>
              </a:rPr>
              <a:t>.</a:t>
            </a:r>
            <a:endParaRPr lang="ru-RU" sz="3800" dirty="0" smtClean="0">
              <a:latin typeface="Times New Roman" panose="02020603050405020304" pitchFamily="18" charset="0"/>
              <a:cs typeface="Times New Roman" panose="02020603050405020304" pitchFamily="18" charset="0"/>
            </a:endParaRPr>
          </a:p>
          <a:p>
            <a:pPr lvl="0" algn="just"/>
            <a:r>
              <a:rPr lang="ru-RU" sz="3800" dirty="0" smtClean="0">
                <a:latin typeface="Times New Roman" panose="02020603050405020304" pitchFamily="18" charset="0"/>
                <a:cs typeface="Times New Roman" panose="02020603050405020304" pitchFamily="18" charset="0"/>
              </a:rPr>
              <a:t> </a:t>
            </a:r>
            <a:r>
              <a:rPr lang="ru-RU" sz="3800" dirty="0">
                <a:solidFill>
                  <a:prstClr val="black"/>
                </a:solidFill>
                <a:latin typeface="Times New Roman" panose="02020603050405020304" pitchFamily="18" charset="0"/>
                <a:ea typeface="Times New Roman"/>
                <a:cs typeface="Times New Roman" panose="02020603050405020304" pitchFamily="18" charset="0"/>
              </a:rPr>
              <a:t>Бланк документа – это стандартный лист бумаги с реквизитами, идентифицирующими автора официального </a:t>
            </a:r>
            <a:r>
              <a:rPr lang="ru-RU" sz="3800" dirty="0" smtClean="0">
                <a:solidFill>
                  <a:prstClr val="black"/>
                </a:solidFill>
                <a:latin typeface="Times New Roman" panose="02020603050405020304" pitchFamily="18" charset="0"/>
                <a:ea typeface="Times New Roman"/>
                <a:cs typeface="Times New Roman" panose="02020603050405020304" pitchFamily="18" charset="0"/>
              </a:rPr>
              <a:t>документа. Для </a:t>
            </a:r>
            <a:r>
              <a:rPr lang="ru-RU" sz="3800" dirty="0">
                <a:solidFill>
                  <a:prstClr val="black"/>
                </a:solidFill>
                <a:latin typeface="Times New Roman" panose="02020603050405020304" pitchFamily="18" charset="0"/>
                <a:ea typeface="Times New Roman"/>
                <a:cs typeface="Times New Roman" panose="02020603050405020304" pitchFamily="18" charset="0"/>
              </a:rPr>
              <a:t>изготовления бланков документов используются два формата бумаги А4 и А5 (в некоторых случаях допускается применение формата А3 – формы отчетных, учетно-статистических документов (420х297) и А6- резолюции, разовые пропуска, учетные формы(105х148). Форматы установлены ГОСТ 9327-60 «Бумага и изделия из бумаги. Потребительские форматы» и имеют размеры в мм:</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А4 – 210х297;</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А5 – 148х210.</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ГОСТ Р 6.30-2003 устанавливает, что бланки документов должны иметь поля не менее (мм):</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Левое – 20;</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Правое – 10;</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Верхнее – 20;</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Нижнее – 20.</a:t>
            </a:r>
          </a:p>
          <a:p>
            <a:pPr lvl="0" algn="just"/>
            <a:r>
              <a:rPr lang="ru-RU" sz="3800" dirty="0">
                <a:solidFill>
                  <a:prstClr val="black"/>
                </a:solidFill>
                <a:latin typeface="Times New Roman" panose="02020603050405020304" pitchFamily="18" charset="0"/>
                <a:ea typeface="Times New Roman"/>
                <a:cs typeface="Times New Roman" panose="02020603050405020304" pitchFamily="18" charset="0"/>
              </a:rPr>
              <a:t>	Бланки изготавливаются на белой бумаге или бумаге светлых тонов.</a:t>
            </a:r>
          </a:p>
          <a:p>
            <a:pPr lvl="0"/>
            <a:r>
              <a:rPr lang="ru-RU" sz="3800" dirty="0">
                <a:solidFill>
                  <a:prstClr val="black"/>
                </a:solidFill>
                <a:latin typeface="Times New Roman" panose="02020603050405020304" pitchFamily="18" charset="0"/>
                <a:ea typeface="Times New Roman"/>
                <a:cs typeface="Times New Roman" panose="02020603050405020304" pitchFamily="18" charset="0"/>
              </a:rPr>
              <a:t>	ГОСТ устанавливает два варианта расположения реквизитов на бланке: угловой и продольный. При угловом расположении реквизиты бланка располагаются в верхнем левом углу; при продольном – вдоль верхнего поля документа.</a:t>
            </a:r>
            <a:endParaRPr lang="ru-RU" sz="3800" dirty="0">
              <a:solidFill>
                <a:prstClr val="black"/>
              </a:solidFill>
              <a:latin typeface="Times New Roman" panose="02020603050405020304" pitchFamily="18" charset="0"/>
              <a:cs typeface="Times New Roman" panose="02020603050405020304" pitchFamily="18" charset="0"/>
            </a:endParaRPr>
          </a:p>
          <a:p>
            <a:pPr marL="0" indent="0" algn="just">
              <a:buNone/>
            </a:pPr>
            <a:endParaRPr lang="ru-RU" sz="1500" dirty="0">
              <a:latin typeface="Times New Roman" panose="02020603050405020304" pitchFamily="18" charset="0"/>
              <a:cs typeface="Times New Roman" panose="02020603050405020304" pitchFamily="18" charset="0"/>
            </a:endParaRPr>
          </a:p>
          <a:p>
            <a:endParaRPr lang="ru-RU" sz="1500" dirty="0">
              <a:latin typeface="Times New Roman" panose="02020603050405020304" pitchFamily="18" charset="0"/>
              <a:cs typeface="Times New Roman" panose="02020603050405020304" pitchFamily="18" charset="0"/>
            </a:endParaRPr>
          </a:p>
          <a:p>
            <a:endParaRPr lang="ru-RU" sz="1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3319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TotalTime>
  <Words>2339</Words>
  <Application>Microsoft Office PowerPoint</Application>
  <PresentationFormat>Экран (4:3)</PresentationFormat>
  <Paragraphs>411</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Тема Office</vt:lpstr>
      <vt:lpstr> </vt:lpstr>
      <vt:lpstr> Правила оформления документов закреплены: </vt:lpstr>
      <vt:lpstr>Презентация PowerPoint</vt:lpstr>
      <vt:lpstr> Состав реквизитов документов </vt:lpstr>
      <vt:lpstr>ПРОДОЛЖЕНИЕ </vt:lpstr>
      <vt:lpstr>Презентация PowerPoint</vt:lpstr>
      <vt:lpstr>Презентация PowerPoint</vt:lpstr>
      <vt:lpstr>Требования к  созданию  документов </vt:lpstr>
      <vt:lpstr>Требования к бланкам документов </vt:lpstr>
      <vt:lpstr>  Образец бланка конкретного вида документа   </vt:lpstr>
      <vt:lpstr>БЛАНК ПИСЬМА  (образец продольного бланка письма организации )</vt:lpstr>
      <vt:lpstr>Образец углового бланка письма организации</vt:lpstr>
      <vt:lpstr> Образец продольного бланка письма должностного лица </vt:lpstr>
      <vt:lpstr>Содержание реквизитов бланков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Состав реквизитов документов</dc:title>
  <dc:creator>Шишлова Маргарита Витальевна</dc:creator>
  <cp:lastModifiedBy>ШишловаМВ</cp:lastModifiedBy>
  <cp:revision>41</cp:revision>
  <dcterms:created xsi:type="dcterms:W3CDTF">2014-03-27T07:19:07Z</dcterms:created>
  <dcterms:modified xsi:type="dcterms:W3CDTF">2017-09-27T11:05:56Z</dcterms:modified>
</cp:coreProperties>
</file>